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2" Type="http://schemas.openxmlformats.org/officeDocument/2006/relationships/slideMaster" Target="slideMasters/slideMaster2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Montserrat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hyperlink" Target="http://www.pptmon.com/" TargetMode="Externa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17" Type="http://schemas.openxmlformats.org/officeDocument/2006/relationships/image" Target="../media/image4.png" /><Relationship Id="rId2" Type="http://schemas.openxmlformats.org/officeDocument/2006/relationships/slideLayout" Target="../slideLayouts/slideLayout14.xml" /><Relationship Id="rId16" Type="http://schemas.openxmlformats.org/officeDocument/2006/relationships/hyperlink" Target="http://www.pptmon.com/" TargetMode="Externa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Relationship Id="rId14" Type="http://schemas.openxmlformats.org/officeDocument/2006/relationships/image" Target="../media/image1.png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 /><Relationship Id="rId13" Type="http://schemas.openxmlformats.org/officeDocument/2006/relationships/theme" Target="../theme/theme3.xml" /><Relationship Id="rId3" Type="http://schemas.openxmlformats.org/officeDocument/2006/relationships/slideLayout" Target="../slideLayouts/slideLayout27.xml" /><Relationship Id="rId7" Type="http://schemas.openxmlformats.org/officeDocument/2006/relationships/slideLayout" Target="../slideLayouts/slideLayout31.xml" /><Relationship Id="rId12" Type="http://schemas.openxmlformats.org/officeDocument/2006/relationships/slideLayout" Target="../slideLayouts/slideLayout36.xml" /><Relationship Id="rId17" Type="http://schemas.openxmlformats.org/officeDocument/2006/relationships/image" Target="../media/image4.png" /><Relationship Id="rId2" Type="http://schemas.openxmlformats.org/officeDocument/2006/relationships/slideLayout" Target="../slideLayouts/slideLayout26.xml" /><Relationship Id="rId16" Type="http://schemas.openxmlformats.org/officeDocument/2006/relationships/hyperlink" Target="http://www.pptmon.com/" TargetMode="External" /><Relationship Id="rId1" Type="http://schemas.openxmlformats.org/officeDocument/2006/relationships/slideLayout" Target="../slideLayouts/slideLayout25.xml" /><Relationship Id="rId6" Type="http://schemas.openxmlformats.org/officeDocument/2006/relationships/slideLayout" Target="../slideLayouts/slideLayout30.xml" /><Relationship Id="rId11" Type="http://schemas.openxmlformats.org/officeDocument/2006/relationships/slideLayout" Target="../slideLayouts/slideLayout35.xml" /><Relationship Id="rId5" Type="http://schemas.openxmlformats.org/officeDocument/2006/relationships/slideLayout" Target="../slideLayouts/slideLayout29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34.xml" /><Relationship Id="rId4" Type="http://schemas.openxmlformats.org/officeDocument/2006/relationships/slideLayout" Target="../slideLayouts/slideLayout28.xml" /><Relationship Id="rId9" Type="http://schemas.openxmlformats.org/officeDocument/2006/relationships/slideLayout" Target="../slideLayouts/slideLayout33.xml" /><Relationship Id="rId14" Type="http://schemas.openxmlformats.org/officeDocument/2006/relationships/image" Target="../media/image1.png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 /><Relationship Id="rId13" Type="http://schemas.openxmlformats.org/officeDocument/2006/relationships/theme" Target="../theme/theme4.xml" /><Relationship Id="rId3" Type="http://schemas.openxmlformats.org/officeDocument/2006/relationships/slideLayout" Target="../slideLayouts/slideLayout39.xml" /><Relationship Id="rId7" Type="http://schemas.openxmlformats.org/officeDocument/2006/relationships/slideLayout" Target="../slideLayouts/slideLayout43.xml" /><Relationship Id="rId12" Type="http://schemas.openxmlformats.org/officeDocument/2006/relationships/slideLayout" Target="../slideLayouts/slideLayout48.xml" /><Relationship Id="rId17" Type="http://schemas.openxmlformats.org/officeDocument/2006/relationships/image" Target="../media/image4.png" /><Relationship Id="rId2" Type="http://schemas.openxmlformats.org/officeDocument/2006/relationships/slideLayout" Target="../slideLayouts/slideLayout38.xml" /><Relationship Id="rId16" Type="http://schemas.openxmlformats.org/officeDocument/2006/relationships/hyperlink" Target="http://www.pptmon.com/" TargetMode="External" /><Relationship Id="rId1" Type="http://schemas.openxmlformats.org/officeDocument/2006/relationships/slideLayout" Target="../slideLayouts/slideLayout37.xml" /><Relationship Id="rId6" Type="http://schemas.openxmlformats.org/officeDocument/2006/relationships/slideLayout" Target="../slideLayouts/slideLayout42.xml" /><Relationship Id="rId11" Type="http://schemas.openxmlformats.org/officeDocument/2006/relationships/slideLayout" Target="../slideLayouts/slideLayout47.xml" /><Relationship Id="rId5" Type="http://schemas.openxmlformats.org/officeDocument/2006/relationships/slideLayout" Target="../slideLayouts/slideLayout41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46.xml" /><Relationship Id="rId4" Type="http://schemas.openxmlformats.org/officeDocument/2006/relationships/slideLayout" Target="../slideLayouts/slideLayout40.xml" /><Relationship Id="rId9" Type="http://schemas.openxmlformats.org/officeDocument/2006/relationships/slideLayout" Target="../slideLayouts/slideLayout45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3"/>
          <p:cNvPicPr/>
          <p:nvPr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8" name="그래픽 8"/>
          <p:cNvPicPr/>
          <p:nvPr/>
        </p:nvPicPr>
        <p:blipFill>
          <a:blip r:embed="rId15"/>
          <a:stretch/>
        </p:blipFill>
        <p:spPr>
          <a:xfrm>
            <a:off x="10589400" y="0"/>
            <a:ext cx="1602360" cy="6857640"/>
          </a:xfrm>
          <a:prstGeom prst="rect">
            <a:avLst/>
          </a:prstGeom>
          <a:ln w="0">
            <a:noFill/>
          </a:ln>
        </p:spPr>
      </p:pic>
      <p:pic>
        <p:nvPicPr>
          <p:cNvPr id="2" name="Graphic 3"/>
          <p:cNvPicPr/>
          <p:nvPr/>
        </p:nvPicPr>
        <p:blipFill>
          <a:blip r:embed="rId16"/>
          <a:srcRect l="29905"/>
          <a:stretch/>
        </p:blipFill>
        <p:spPr>
          <a:xfrm>
            <a:off x="5771160" y="6897960"/>
            <a:ext cx="2238840" cy="245880"/>
          </a:xfrm>
          <a:prstGeom prst="rect">
            <a:avLst/>
          </a:prstGeom>
          <a:ln w="0">
            <a:noFill/>
          </a:ln>
        </p:spPr>
      </p:pic>
      <p:sp>
        <p:nvSpPr>
          <p:cNvPr id="3" name="TextBox 6"/>
          <p:cNvSpPr/>
          <p:nvPr/>
        </p:nvSpPr>
        <p:spPr>
          <a:xfrm>
            <a:off x="4181760" y="6936840"/>
            <a:ext cx="2690280" cy="2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563C1"/>
                </a:solidFill>
                <a:latin typeface="Arial"/>
                <a:ea typeface="Arial Unicode MS"/>
                <a:hlinkClick r:id="rId17"/>
              </a:rPr>
              <a:t>Presentation template by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4" name="그래픽 10"/>
          <p:cNvPicPr/>
          <p:nvPr/>
        </p:nvPicPr>
        <p:blipFill>
          <a:blip r:embed="rId15"/>
          <a:stretch/>
        </p:blipFill>
        <p:spPr>
          <a:xfrm>
            <a:off x="0" y="0"/>
            <a:ext cx="1602360" cy="6857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body"/>
          </p:nvPr>
        </p:nvSpPr>
        <p:spPr>
          <a:xfrm>
            <a:off x="801360" y="965160"/>
            <a:ext cx="3832560" cy="4927320"/>
          </a:xfrm>
          <a:prstGeom prst="rect">
            <a:avLst/>
          </a:prstGeom>
          <a:pattFill prst="wdUpDiag">
            <a:fgClr>
              <a:srgbClr val="BFBFBF"/>
            </a:fgClr>
            <a:bgClr>
              <a:srgbClr val="F2F2F2"/>
            </a:bgClr>
          </a:pattFill>
          <a:ln w="0">
            <a:noFill/>
          </a:ln>
        </p:spPr>
        <p:txBody>
          <a:bodyPr lIns="90000" tIns="828000" rIns="90000" bIns="45000" anchor="ctr" anchorCtr="1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1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Click icon to add picture</a:t>
            </a:r>
            <a:endParaRPr lang="ru-RU" sz="1100" b="0" strike="noStrike" spc="-1">
              <a:solidFill>
                <a:srgbClr val="000000"/>
              </a:solidFill>
              <a:latin typeface="Montserrat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Для правки текста заглавия щёлкните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그림 4"/>
          <p:cNvPicPr/>
          <p:nvPr/>
        </p:nvPicPr>
        <p:blipFill>
          <a:blip r:embed="rId14"/>
          <a:stretch/>
        </p:blipFill>
        <p:spPr>
          <a:xfrm rot="10800000" flipH="1"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44" name="Graphic 3"/>
          <p:cNvPicPr/>
          <p:nvPr/>
        </p:nvPicPr>
        <p:blipFill>
          <a:blip r:embed="rId15"/>
          <a:srcRect l="29905"/>
          <a:stretch/>
        </p:blipFill>
        <p:spPr>
          <a:xfrm>
            <a:off x="5771160" y="6897960"/>
            <a:ext cx="2238840" cy="245880"/>
          </a:xfrm>
          <a:prstGeom prst="rect">
            <a:avLst/>
          </a:prstGeom>
          <a:ln w="0">
            <a:noFill/>
          </a:ln>
        </p:spPr>
      </p:pic>
      <p:sp>
        <p:nvSpPr>
          <p:cNvPr id="45" name="TextBox 8"/>
          <p:cNvSpPr/>
          <p:nvPr/>
        </p:nvSpPr>
        <p:spPr>
          <a:xfrm>
            <a:off x="4181760" y="6936840"/>
            <a:ext cx="2690280" cy="2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563C1"/>
                </a:solidFill>
                <a:latin typeface="Arial"/>
                <a:ea typeface="Arial Unicode MS"/>
                <a:hlinkClick r:id="rId16"/>
              </a:rPr>
              <a:t>Presentation template by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46" name="그래픽 11"/>
          <p:cNvPicPr/>
          <p:nvPr/>
        </p:nvPicPr>
        <p:blipFill>
          <a:blip r:embed="rId17"/>
          <a:srcRect r="50000"/>
          <a:stretch/>
        </p:blipFill>
        <p:spPr>
          <a:xfrm>
            <a:off x="11390760" y="0"/>
            <a:ext cx="801000" cy="6857640"/>
          </a:xfrm>
          <a:prstGeom prst="rect">
            <a:avLst/>
          </a:prstGeom>
          <a:ln w="0">
            <a:noFill/>
          </a:ln>
        </p:spPr>
      </p:pic>
      <p:pic>
        <p:nvPicPr>
          <p:cNvPr id="47" name="그래픽 12"/>
          <p:cNvPicPr/>
          <p:nvPr/>
        </p:nvPicPr>
        <p:blipFill>
          <a:blip r:embed="rId17"/>
          <a:srcRect r="50000"/>
          <a:stretch/>
        </p:blipFill>
        <p:spPr>
          <a:xfrm flipH="1">
            <a:off x="360" y="0"/>
            <a:ext cx="801000" cy="685764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Для правки текста заглавия щёлкните мышью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Montserrat Ligh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그림 4"/>
          <p:cNvPicPr/>
          <p:nvPr/>
        </p:nvPicPr>
        <p:blipFill>
          <a:blip r:embed="rId14"/>
          <a:stretch/>
        </p:blipFill>
        <p:spPr>
          <a:xfrm rot="10800000"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87" name="Graphic 3"/>
          <p:cNvPicPr/>
          <p:nvPr/>
        </p:nvPicPr>
        <p:blipFill>
          <a:blip r:embed="rId15"/>
          <a:srcRect l="29905"/>
          <a:stretch/>
        </p:blipFill>
        <p:spPr>
          <a:xfrm>
            <a:off x="5771160" y="6897960"/>
            <a:ext cx="2238840" cy="245880"/>
          </a:xfrm>
          <a:prstGeom prst="rect">
            <a:avLst/>
          </a:prstGeom>
          <a:ln w="0">
            <a:noFill/>
          </a:ln>
        </p:spPr>
      </p:pic>
      <p:sp>
        <p:nvSpPr>
          <p:cNvPr id="88" name="TextBox 8"/>
          <p:cNvSpPr/>
          <p:nvPr/>
        </p:nvSpPr>
        <p:spPr>
          <a:xfrm>
            <a:off x="4181760" y="6936840"/>
            <a:ext cx="2690280" cy="2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563C1"/>
                </a:solidFill>
                <a:latin typeface="Arial"/>
                <a:ea typeface="Arial Unicode MS"/>
                <a:hlinkClick r:id="rId16"/>
              </a:rPr>
              <a:t>Presentation template by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89" name="그래픽 9"/>
          <p:cNvPicPr/>
          <p:nvPr/>
        </p:nvPicPr>
        <p:blipFill>
          <a:blip r:embed="rId17"/>
          <a:srcRect r="50000"/>
          <a:stretch/>
        </p:blipFill>
        <p:spPr>
          <a:xfrm>
            <a:off x="11390760" y="0"/>
            <a:ext cx="801000" cy="6857640"/>
          </a:xfrm>
          <a:prstGeom prst="rect">
            <a:avLst/>
          </a:prstGeom>
          <a:ln w="0">
            <a:noFill/>
          </a:ln>
        </p:spPr>
      </p:pic>
      <p:pic>
        <p:nvPicPr>
          <p:cNvPr id="90" name="그래픽 10"/>
          <p:cNvPicPr/>
          <p:nvPr/>
        </p:nvPicPr>
        <p:blipFill>
          <a:blip r:embed="rId17"/>
          <a:srcRect r="50000"/>
          <a:stretch/>
        </p:blipFill>
        <p:spPr>
          <a:xfrm flipH="1">
            <a:off x="360" y="0"/>
            <a:ext cx="801000" cy="685764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Для правки текста заглавия щёлкните мышью</a:t>
            </a: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Montserrat Ligh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그림 4"/>
          <p:cNvPicPr/>
          <p:nvPr/>
        </p:nvPicPr>
        <p:blipFill>
          <a:blip r:embed="rId14"/>
          <a:stretch/>
        </p:blipFill>
        <p:spPr>
          <a:xfrm flipH="1"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130" name="Graphic 3"/>
          <p:cNvPicPr/>
          <p:nvPr/>
        </p:nvPicPr>
        <p:blipFill>
          <a:blip r:embed="rId15"/>
          <a:srcRect l="29905"/>
          <a:stretch/>
        </p:blipFill>
        <p:spPr>
          <a:xfrm>
            <a:off x="5771160" y="6897960"/>
            <a:ext cx="2238840" cy="245880"/>
          </a:xfrm>
          <a:prstGeom prst="rect">
            <a:avLst/>
          </a:prstGeom>
          <a:ln w="0">
            <a:noFill/>
          </a:ln>
        </p:spPr>
      </p:pic>
      <p:sp>
        <p:nvSpPr>
          <p:cNvPr id="131" name="TextBox 8"/>
          <p:cNvSpPr/>
          <p:nvPr/>
        </p:nvSpPr>
        <p:spPr>
          <a:xfrm>
            <a:off x="4181760" y="6936840"/>
            <a:ext cx="2690280" cy="2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563C1"/>
                </a:solidFill>
                <a:latin typeface="Arial"/>
                <a:ea typeface="Arial Unicode MS"/>
                <a:hlinkClick r:id="rId16"/>
              </a:rPr>
              <a:t>Presentation template by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132" name="그래픽 9"/>
          <p:cNvPicPr/>
          <p:nvPr/>
        </p:nvPicPr>
        <p:blipFill>
          <a:blip r:embed="rId17"/>
          <a:srcRect r="50000"/>
          <a:stretch/>
        </p:blipFill>
        <p:spPr>
          <a:xfrm>
            <a:off x="11390760" y="0"/>
            <a:ext cx="801000" cy="6857640"/>
          </a:xfrm>
          <a:prstGeom prst="rect">
            <a:avLst/>
          </a:prstGeom>
          <a:ln w="0">
            <a:noFill/>
          </a:ln>
        </p:spPr>
      </p:pic>
      <p:pic>
        <p:nvPicPr>
          <p:cNvPr id="133" name="그래픽 10"/>
          <p:cNvPicPr/>
          <p:nvPr/>
        </p:nvPicPr>
        <p:blipFill>
          <a:blip r:embed="rId17"/>
          <a:srcRect r="50000"/>
          <a:stretch/>
        </p:blipFill>
        <p:spPr>
          <a:xfrm flipH="1">
            <a:off x="360" y="0"/>
            <a:ext cx="801000" cy="6857640"/>
          </a:xfrm>
          <a:prstGeom prst="rect">
            <a:avLst/>
          </a:prstGeom>
          <a:ln w="0">
            <a:noFill/>
          </a:ln>
        </p:spPr>
      </p:pic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Для правки текста заглавия щёлкните мышью</a:t>
            </a: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Montserrat Ligh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Montserrat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3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16"/>
          <p:cNvSpPr/>
          <p:nvPr/>
        </p:nvSpPr>
        <p:spPr>
          <a:xfrm>
            <a:off x="240480" y="589680"/>
            <a:ext cx="309852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МИНИСТЕРСТВО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ВНУТРЕННЕЙ ПОЛИТИКИ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ВЛАДИМИРСКОЙ ОБЛАСТИ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3" name="TextBox 18"/>
          <p:cNvSpPr/>
          <p:nvPr/>
        </p:nvSpPr>
        <p:spPr>
          <a:xfrm>
            <a:off x="749160" y="6026040"/>
            <a:ext cx="309852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2 марта 2023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74" name="TextBox 14"/>
          <p:cNvSpPr/>
          <p:nvPr/>
        </p:nvSpPr>
        <p:spPr>
          <a:xfrm>
            <a:off x="4851360" y="5709960"/>
            <a:ext cx="5784120" cy="36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Малышкина Дарья Александровна, начальник отдела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TextBox 15"/>
          <p:cNvSpPr/>
          <p:nvPr/>
        </p:nvSpPr>
        <p:spPr>
          <a:xfrm>
            <a:off x="6095880" y="3788280"/>
            <a:ext cx="5784120" cy="36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Опыт Владимирской области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6" name="TextBox 20"/>
          <p:cNvSpPr/>
          <p:nvPr/>
        </p:nvSpPr>
        <p:spPr>
          <a:xfrm>
            <a:off x="4788720" y="2565360"/>
            <a:ext cx="5784120" cy="94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Всероссийской конкурс «Лучшая муниципальная практика»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77" name="직선 연결선 17"/>
          <p:cNvSpPr/>
          <p:nvPr/>
        </p:nvSpPr>
        <p:spPr>
          <a:xfrm>
            <a:off x="801000" y="1209240"/>
            <a:ext cx="10589400" cy="360"/>
          </a:xfrm>
          <a:prstGeom prst="line">
            <a:avLst/>
          </a:prstGeom>
          <a:ln>
            <a:solidFill>
              <a:srgbClr val="6038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직선 연결선 21"/>
          <p:cNvSpPr/>
          <p:nvPr/>
        </p:nvSpPr>
        <p:spPr>
          <a:xfrm>
            <a:off x="801000" y="5639760"/>
            <a:ext cx="10589400" cy="360"/>
          </a:xfrm>
          <a:prstGeom prst="line">
            <a:avLst/>
          </a:prstGeom>
          <a:ln>
            <a:solidFill>
              <a:srgbClr val="6038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9" name="Рисунок 9"/>
          <p:cNvPicPr/>
          <p:nvPr/>
        </p:nvPicPr>
        <p:blipFill>
          <a:blip r:embed="rId2"/>
          <a:stretch/>
        </p:blipFill>
        <p:spPr>
          <a:xfrm>
            <a:off x="1071720" y="1132920"/>
            <a:ext cx="1436040" cy="1206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직사각형 4"/>
          <p:cNvSpPr/>
          <p:nvPr/>
        </p:nvSpPr>
        <p:spPr>
          <a:xfrm>
            <a:off x="1473840" y="1617120"/>
            <a:ext cx="9063720" cy="36234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numCol="1" spc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О КОНКУРСЕ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Постановлением Правительства от 18.08.2016 № 815 учрежден ежегодный Всероссийский конкурс «Лучшая муниципальная практика» и утверждено Положение о нем (далее - Положение). Его цель – организация системной работы по выявлению, обобщению и распространению успешного опыта муниципального управления. </a:t>
            </a:r>
            <a:br/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В соответствии с распоряжением администрации Владимирской области от 24.05.2017 № 329-р в региональном этапе Всероссийского конкурса «Лучшая муниципальная практика» вправе участвовать городские округа, городские и сельские поселения, распределяемые по следующим категориям участников регионального этапа конкурса:</a:t>
            </a:r>
            <a:br/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     I категория - городские округа и городские поселения;</a:t>
            </a:r>
            <a:br/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     II категория - сельские поселения.</a:t>
            </a:r>
            <a:br/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Согласно решению Александра Авдеева в 2022 году для победителей регионального этапа конкурса за счет областного бюджета впервые предусмотрены гранты в общем размере 5 млн. рублей. Такое решение способствовало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увеличению количества заявок и росту качества их подготовки.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1" name="직선 연결선 5"/>
          <p:cNvSpPr/>
          <p:nvPr/>
        </p:nvSpPr>
        <p:spPr>
          <a:xfrm>
            <a:off x="0" y="1213920"/>
            <a:ext cx="81140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직선 연결선 6"/>
          <p:cNvSpPr/>
          <p:nvPr/>
        </p:nvSpPr>
        <p:spPr>
          <a:xfrm>
            <a:off x="4077720" y="5635440"/>
            <a:ext cx="81140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3" name="Рисунок 7"/>
          <p:cNvPicPr/>
          <p:nvPr/>
        </p:nvPicPr>
        <p:blipFill>
          <a:blip r:embed="rId2"/>
          <a:stretch/>
        </p:blipFill>
        <p:spPr>
          <a:xfrm>
            <a:off x="709200" y="181080"/>
            <a:ext cx="1244160" cy="1045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Box 14"/>
          <p:cNvSpPr/>
          <p:nvPr/>
        </p:nvSpPr>
        <p:spPr>
          <a:xfrm>
            <a:off x="1024920" y="1288080"/>
            <a:ext cx="3765240" cy="112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Номинации конкурса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5" name="직사각형 40"/>
          <p:cNvSpPr/>
          <p:nvPr/>
        </p:nvSpPr>
        <p:spPr>
          <a:xfrm>
            <a:off x="4300560" y="194400"/>
            <a:ext cx="14335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1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86" name="직사각형 42"/>
          <p:cNvSpPr/>
          <p:nvPr/>
        </p:nvSpPr>
        <p:spPr>
          <a:xfrm>
            <a:off x="4586400" y="213840"/>
            <a:ext cx="2814480" cy="229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Градостроительная политика, обеспечение благоприятной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среды жизнедеятельности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населения и развитие жилищно-коммунального хозяйства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– курируется Министерством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строительства и жилищно-коммунального хозяйства Российской Федерации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7" name="직사각형 44"/>
          <p:cNvSpPr/>
          <p:nvPr/>
        </p:nvSpPr>
        <p:spPr>
          <a:xfrm>
            <a:off x="7813440" y="213840"/>
            <a:ext cx="14335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2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88" name="직사각형 46"/>
          <p:cNvSpPr/>
          <p:nvPr/>
        </p:nvSpPr>
        <p:spPr>
          <a:xfrm>
            <a:off x="8352360" y="262080"/>
            <a:ext cx="2993040" cy="191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</a:t>
            </a: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униципальная экономическая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политика и управление муниципальными финансами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– курируется </a:t>
            </a: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Министерством экономического развития Российской Федерации по согласованию с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Министерством финансов Российской Федерации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9" name="직사각형 48"/>
          <p:cNvSpPr/>
          <p:nvPr/>
        </p:nvSpPr>
        <p:spPr>
          <a:xfrm>
            <a:off x="4224600" y="2574000"/>
            <a:ext cx="14335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3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90" name="직사각형 50"/>
          <p:cNvSpPr/>
          <p:nvPr/>
        </p:nvSpPr>
        <p:spPr>
          <a:xfrm>
            <a:off x="4586400" y="2693160"/>
            <a:ext cx="3352320" cy="265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О</a:t>
            </a: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беспечение эффективной "обратной связи" с жителями муниципальных образований, развитие территориального общественного самоуправления и привлечение граждан к осуществлению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(участию в осуществлении) местного самоуправления в иных формах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- курируется Министерством экономического развития Российской Федерации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1" name="직사각형 52"/>
          <p:cNvSpPr/>
          <p:nvPr/>
        </p:nvSpPr>
        <p:spPr>
          <a:xfrm>
            <a:off x="7939080" y="2679480"/>
            <a:ext cx="14335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4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92" name="직사각형 54"/>
          <p:cNvSpPr/>
          <p:nvPr/>
        </p:nvSpPr>
        <p:spPr>
          <a:xfrm>
            <a:off x="8395560" y="2884680"/>
            <a:ext cx="2993040" cy="21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У</a:t>
            </a: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крепление межнационального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мира и согласия, реализация иных мероприятий в сфере национальной политики на муниципальном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уровне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– курируется Федеральным агентством по делам национальностей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3" name="직선 연결선 55"/>
          <p:cNvSpPr/>
          <p:nvPr/>
        </p:nvSpPr>
        <p:spPr>
          <a:xfrm>
            <a:off x="1117440" y="2421360"/>
            <a:ext cx="217152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4" name="Рисунок 15"/>
          <p:cNvPicPr/>
          <p:nvPr/>
        </p:nvPicPr>
        <p:blipFill>
          <a:blip r:embed="rId2"/>
          <a:stretch/>
        </p:blipFill>
        <p:spPr>
          <a:xfrm>
            <a:off x="784080" y="0"/>
            <a:ext cx="1224360" cy="1028880"/>
          </a:xfrm>
          <a:prstGeom prst="rect">
            <a:avLst/>
          </a:prstGeom>
          <a:ln w="0">
            <a:noFill/>
          </a:ln>
        </p:spPr>
      </p:pic>
      <p:sp>
        <p:nvSpPr>
          <p:cNvPr id="195" name="직사각형 48"/>
          <p:cNvSpPr/>
          <p:nvPr/>
        </p:nvSpPr>
        <p:spPr>
          <a:xfrm>
            <a:off x="4300560" y="5031720"/>
            <a:ext cx="14335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5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96" name="Прямоугольник 1"/>
          <p:cNvSpPr/>
          <p:nvPr/>
        </p:nvSpPr>
        <p:spPr>
          <a:xfrm>
            <a:off x="4941720" y="5292000"/>
            <a:ext cx="6095520" cy="1660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Модернизация городского хозяйства посредством внедрения цифровых технологий и платформенных решений ("умный город")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– курируется Министерством строительства и жилищно-коммунального хозяйства Российской Федерации по согласованию с Министерством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цифрового развития, связи и массовых коммуникаций Российской Федерации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23"/>
          <p:cNvSpPr/>
          <p:nvPr/>
        </p:nvSpPr>
        <p:spPr>
          <a:xfrm>
            <a:off x="1162080" y="1003680"/>
            <a:ext cx="817848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О конкурсе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98" name="직사각형 14"/>
          <p:cNvSpPr/>
          <p:nvPr/>
        </p:nvSpPr>
        <p:spPr>
          <a:xfrm>
            <a:off x="1397160" y="1549440"/>
            <a:ext cx="278136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2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199" name="TextBox 24"/>
          <p:cNvSpPr/>
          <p:nvPr/>
        </p:nvSpPr>
        <p:spPr>
          <a:xfrm>
            <a:off x="1397160" y="2584440"/>
            <a:ext cx="4604040" cy="15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Региональный (заявки принимаются до 20 июля)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Федеральный (заявки принимаются до 20 августа)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Существует возможность направления заявок без прохождения регионального этапа либо через Ассоциацию «Совет муниципальных образований»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Положение </a:t>
            </a:r>
            <a:r>
              <a:rPr lang="ru-RU" sz="1400" b="0" strike="noStrike" spc="-1">
                <a:solidFill>
                  <a:srgbClr val="1E292E"/>
                </a:solidFill>
                <a:latin typeface="Montserrat Light"/>
                <a:ea typeface="Arial Unicode MS"/>
              </a:rPr>
              <a:t>распоряжением администрации 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E292E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1E292E"/>
                </a:solidFill>
                <a:latin typeface="Montserrat Light"/>
                <a:ea typeface="Arial Unicode MS"/>
              </a:rPr>
              <a:t>области от 24.05.2017 №329-р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직사각형 25"/>
          <p:cNvSpPr/>
          <p:nvPr/>
        </p:nvSpPr>
        <p:spPr>
          <a:xfrm>
            <a:off x="1397160" y="2151720"/>
            <a:ext cx="4419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этапа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1" name="직사각형 28"/>
          <p:cNvSpPr/>
          <p:nvPr/>
        </p:nvSpPr>
        <p:spPr>
          <a:xfrm>
            <a:off x="6972480" y="1549440"/>
            <a:ext cx="278136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6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02" name="TextBox 30"/>
          <p:cNvSpPr/>
          <p:nvPr/>
        </p:nvSpPr>
        <p:spPr>
          <a:xfrm>
            <a:off x="6972480" y="2815200"/>
            <a:ext cx="44193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В первой категории участников (городские округа и городские поселения) – 3 призовых места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Во второй категории участников (сельские поселения) – 3 призовых места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Общий призовой фонд – 5 млн рублей (2022 год)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직사각형 31"/>
          <p:cNvSpPr/>
          <p:nvPr/>
        </p:nvSpPr>
        <p:spPr>
          <a:xfrm>
            <a:off x="6972480" y="2105640"/>
            <a:ext cx="441936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призовых мест на региональном этапе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4" name="직사각형 32"/>
          <p:cNvSpPr/>
          <p:nvPr/>
        </p:nvSpPr>
        <p:spPr>
          <a:xfrm>
            <a:off x="1397160" y="4328640"/>
            <a:ext cx="278136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5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05" name="직사각형 35"/>
          <p:cNvSpPr/>
          <p:nvPr/>
        </p:nvSpPr>
        <p:spPr>
          <a:xfrm>
            <a:off x="1397160" y="5113800"/>
            <a:ext cx="441936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номинаций конкурса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6" name="직사각형 36"/>
          <p:cNvSpPr/>
          <p:nvPr/>
        </p:nvSpPr>
        <p:spPr>
          <a:xfrm>
            <a:off x="6972480" y="4240440"/>
            <a:ext cx="278136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2</a:t>
            </a:r>
            <a:r>
              <a:rPr lang="en-US" sz="6000" b="0" strike="noStrike" spc="-1">
                <a:solidFill>
                  <a:srgbClr val="D0CECE"/>
                </a:solidFill>
                <a:latin typeface="Prata"/>
                <a:ea typeface="Arial Unicode MS"/>
              </a:rPr>
              <a:t>4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07" name="TextBox 42"/>
          <p:cNvSpPr/>
          <p:nvPr/>
        </p:nvSpPr>
        <p:spPr>
          <a:xfrm>
            <a:off x="6972480" y="5241240"/>
            <a:ext cx="441936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Подано муниципальными образованиями области в 2022 году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8 заявок городских округов и городских поселений</a:t>
            </a:r>
            <a:endParaRPr lang="ru-RU" sz="14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verpass Light"/>
              <a:buChar char="−"/>
            </a:pPr>
            <a:r>
              <a:rPr lang="ru-RU" sz="14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16 заявок сельских поселений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8" name="직사각형 43"/>
          <p:cNvSpPr/>
          <p:nvPr/>
        </p:nvSpPr>
        <p:spPr>
          <a:xfrm>
            <a:off x="6972480" y="4794480"/>
            <a:ext cx="4419360" cy="7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заявки на региональном этапе в 2022 г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9" name="직선 연결선 44"/>
          <p:cNvSpPr/>
          <p:nvPr/>
        </p:nvSpPr>
        <p:spPr>
          <a:xfrm>
            <a:off x="1162080" y="1452600"/>
            <a:ext cx="217152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0" name="Рисунок 16"/>
          <p:cNvPicPr/>
          <p:nvPr/>
        </p:nvPicPr>
        <p:blipFill>
          <a:blip r:embed="rId2"/>
          <a:stretch/>
        </p:blipFill>
        <p:spPr>
          <a:xfrm>
            <a:off x="713160" y="-44640"/>
            <a:ext cx="1224360" cy="1028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Рисунок 1"/>
          <p:cNvPicPr/>
          <p:nvPr/>
        </p:nvPicPr>
        <p:blipFill>
          <a:blip r:embed="rId2"/>
          <a:stretch/>
        </p:blipFill>
        <p:spPr>
          <a:xfrm>
            <a:off x="784080" y="0"/>
            <a:ext cx="1224360" cy="1028880"/>
          </a:xfrm>
          <a:prstGeom prst="rect">
            <a:avLst/>
          </a:prstGeom>
          <a:ln w="0">
            <a:noFill/>
          </a:ln>
        </p:spPr>
      </p:pic>
      <p:sp>
        <p:nvSpPr>
          <p:cNvPr id="212" name="Прямоугольник 2"/>
          <p:cNvSpPr/>
          <p:nvPr/>
        </p:nvSpPr>
        <p:spPr>
          <a:xfrm>
            <a:off x="3048120" y="398160"/>
            <a:ext cx="6095520" cy="555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Prata"/>
                <a:ea typeface="Arial Unicode MS"/>
              </a:rPr>
              <a:t>Размер денежных премий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Prata"/>
                <a:ea typeface="Arial Unicode MS"/>
              </a:rPr>
              <a:t>на федеральном этапе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900" b="0" i="1" strike="noStrike" spc="-1">
                <a:solidFill>
                  <a:srgbClr val="000000"/>
                </a:solidFill>
                <a:latin typeface="Prata"/>
                <a:ea typeface="Arial Unicode MS"/>
              </a:rPr>
              <a:t>(премии распределяются </a:t>
            </a:r>
            <a:endParaRPr lang="ru-RU" sz="19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900" b="0" i="1" strike="noStrike" spc="-1">
                <a:solidFill>
                  <a:srgbClr val="000000"/>
                </a:solidFill>
                <a:latin typeface="Prata"/>
                <a:ea typeface="Arial Unicode MS"/>
              </a:rPr>
              <a:t>в каждой номинации)</a:t>
            </a:r>
            <a:endParaRPr lang="ru-RU" sz="19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endParaRPr lang="ru-RU" sz="19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 </a:t>
            </a:r>
            <a:r>
              <a:rPr lang="en-US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I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категории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1 место - 50 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2 место - 24</a:t>
            </a:r>
            <a:r>
              <a:rPr lang="en-US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 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3 место - 30 млн.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4 место – 20 млн.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5 место – 10 млн. рублей.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во </a:t>
            </a:r>
            <a:r>
              <a:rPr lang="en-US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II </a:t>
            </a: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категории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1 место - 20 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2 место – 15 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3 место – 7 млн.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4 место – 5 млн.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5 место – 3 млн. рублей.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Прямоугольник 1"/>
          <p:cNvSpPr/>
          <p:nvPr/>
        </p:nvSpPr>
        <p:spPr>
          <a:xfrm>
            <a:off x="3048120" y="509760"/>
            <a:ext cx="6095520" cy="559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Prata"/>
                <a:ea typeface="Arial Unicode MS"/>
              </a:rPr>
              <a:t>Размер денежных премий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Prata"/>
                <a:ea typeface="Arial Unicode MS"/>
              </a:rPr>
              <a:t>на региональном этапе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Prata"/>
                <a:ea typeface="Arial Unicode MS"/>
              </a:rPr>
              <a:t>2023 год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endParaRPr lang="ru-RU" sz="20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в </a:t>
            </a:r>
            <a:r>
              <a:rPr lang="en-US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I</a:t>
            </a: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 категории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1 место - 2 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2 место – 1,3</a:t>
            </a:r>
            <a:r>
              <a:rPr lang="en-US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 </a:t>
            </a: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3 место - 1 млн.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4 место – 900 тыс.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5 место – 800 тыс. рублей;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- за 6 место – 600 тыс. рублей.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во </a:t>
            </a:r>
            <a:r>
              <a:rPr lang="en-US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II </a:t>
            </a: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категории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1 место – 1,1 млн.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2 место – 900 тыс. рублей,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3 место – 800 тыс. рублей; </a:t>
            </a:r>
            <a:endParaRPr lang="ru-RU" sz="1800" b="0" strike="noStrike" spc="-1">
              <a:latin typeface="Arial"/>
            </a:endParaRPr>
          </a:p>
          <a:p>
            <a:pPr indent="-285840" algn="ctr">
              <a:lnSpc>
                <a:spcPct val="115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Montserrat Light"/>
                <a:ea typeface="Arial Unicode MS"/>
              </a:rPr>
              <a:t>за 4 место – 600 тыс. рублей.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15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214" name="Рисунок 2"/>
          <p:cNvPicPr/>
          <p:nvPr/>
        </p:nvPicPr>
        <p:blipFill>
          <a:blip r:embed="rId2"/>
          <a:stretch/>
        </p:blipFill>
        <p:spPr>
          <a:xfrm>
            <a:off x="784080" y="0"/>
            <a:ext cx="1224360" cy="1028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Прямоугольник 1"/>
          <p:cNvSpPr/>
          <p:nvPr/>
        </p:nvSpPr>
        <p:spPr>
          <a:xfrm>
            <a:off x="2008800" y="1029240"/>
            <a:ext cx="6548400" cy="180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Формы конкурсной заявки и методики оценки конкурсных заявок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муниципальных образований по каждой из 5 номинаций утверждены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приказами: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Минстроя России от 28.02.2017 №587-пр, от 06.04.2017 №690-пр,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от 09.07.2020 № 368/пр;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Минэкономразвития России от 20.07.2020 N 43, от 10.06.2021 № 324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ФАДН России от 23.06.2020 № 76. 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16" name="Рисунок 2"/>
          <p:cNvPicPr/>
          <p:nvPr/>
        </p:nvPicPr>
        <p:blipFill>
          <a:blip r:embed="rId2"/>
          <a:stretch/>
        </p:blipFill>
        <p:spPr>
          <a:xfrm>
            <a:off x="784080" y="0"/>
            <a:ext cx="1224360" cy="1028880"/>
          </a:xfrm>
          <a:prstGeom prst="rect">
            <a:avLst/>
          </a:prstGeom>
          <a:ln w="0">
            <a:noFill/>
          </a:ln>
        </p:spPr>
      </p:pic>
      <p:sp>
        <p:nvSpPr>
          <p:cNvPr id="217" name="Прямоугольник 3"/>
          <p:cNvSpPr/>
          <p:nvPr/>
        </p:nvSpPr>
        <p:spPr>
          <a:xfrm>
            <a:off x="2545200" y="329760"/>
            <a:ext cx="38707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Формы конкурсной заявки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218" name="Рисунок 5"/>
          <p:cNvPicPr/>
          <p:nvPr/>
        </p:nvPicPr>
        <p:blipFill>
          <a:blip r:embed="rId3"/>
          <a:stretch/>
        </p:blipFill>
        <p:spPr>
          <a:xfrm>
            <a:off x="3227400" y="2880720"/>
            <a:ext cx="5925240" cy="3949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Box 3"/>
          <p:cNvSpPr/>
          <p:nvPr/>
        </p:nvSpPr>
        <p:spPr>
          <a:xfrm>
            <a:off x="3715560" y="2368080"/>
            <a:ext cx="4760280" cy="283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Спасибо </a:t>
            </a:r>
            <a:endParaRPr lang="ru-RU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за внимание</a:t>
            </a:r>
            <a:r>
              <a:rPr lang="en-US" sz="60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 !</a:t>
            </a:r>
            <a:endParaRPr lang="ru-RU" sz="6000" b="0" strike="noStrike" spc="-1">
              <a:latin typeface="Arial"/>
            </a:endParaRPr>
          </a:p>
        </p:txBody>
      </p:sp>
      <p:pic>
        <p:nvPicPr>
          <p:cNvPr id="220" name="Рисунок 5"/>
          <p:cNvPicPr/>
          <p:nvPr/>
        </p:nvPicPr>
        <p:blipFill>
          <a:blip r:embed="rId2"/>
          <a:stretch/>
        </p:blipFill>
        <p:spPr>
          <a:xfrm>
            <a:off x="1346040" y="1100880"/>
            <a:ext cx="1224360" cy="1028880"/>
          </a:xfrm>
          <a:prstGeom prst="rect">
            <a:avLst/>
          </a:prstGeom>
          <a:ln w="0">
            <a:noFill/>
          </a:ln>
        </p:spPr>
      </p:pic>
      <p:sp>
        <p:nvSpPr>
          <p:cNvPr id="221" name="TextBox 6"/>
          <p:cNvSpPr/>
          <p:nvPr/>
        </p:nvSpPr>
        <p:spPr>
          <a:xfrm>
            <a:off x="408960" y="595800"/>
            <a:ext cx="309852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МИНИСТЕРСТВО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ВНУТРЕННЕЙ ПОЛИТИКИ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rata"/>
                <a:ea typeface="Arial Unicode MS"/>
              </a:rPr>
              <a:t>ВЛАДИМИРСКОЙ ОБЛАСТИ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416</Words>
  <Application>Microsoft Office PowerPoint</Application>
  <PresentationFormat>Широкоэкранный</PresentationFormat>
  <Paragraphs>101</Paragraphs>
  <Slides>8</Slides>
  <Notes>0</Notes>
  <HiddenSlides>0</HiddenSlide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5</dc:creator>
  <dc:description/>
  <cp:lastModifiedBy>Неизвестный пользователь</cp:lastModifiedBy>
  <cp:revision>185</cp:revision>
  <dcterms:created xsi:type="dcterms:W3CDTF">2019-04-06T05:20:47Z</dcterms:created>
  <dcterms:modified xsi:type="dcterms:W3CDTF">2023-04-04T05:49:30Z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8</vt:i4>
  </property>
</Properties>
</file>