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8" r:id="rId2"/>
    <p:sldId id="259" r:id="rId3"/>
    <p:sldId id="267" r:id="rId4"/>
    <p:sldId id="273" r:id="rId5"/>
    <p:sldId id="282" r:id="rId6"/>
    <p:sldId id="283" r:id="rId7"/>
    <p:sldId id="284" r:id="rId8"/>
    <p:sldId id="28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0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1456" autoAdjust="0"/>
  </p:normalViewPr>
  <p:slideViewPr>
    <p:cSldViewPr>
      <p:cViewPr varScale="1">
        <p:scale>
          <a:sx n="105" d="100"/>
          <a:sy n="105" d="100"/>
        </p:scale>
        <p:origin x="101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3120" y="-8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6E0CD6-FBE2-4788-A203-C6B0A6035823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0DA80E-7C91-4D11-8B7C-0F5C1A696C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3198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0" name="Picture 10" descr="https://www.firestock.ru/download/s/1ip8b3qqixgy9no/Fotolia_46795878_Subscription_XXL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05"/>
          <a:stretch/>
        </p:blipFill>
        <p:spPr bwMode="auto">
          <a:xfrm>
            <a:off x="0" y="0"/>
            <a:ext cx="91742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58" y="161478"/>
            <a:ext cx="1152128" cy="143864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142868"/>
            <a:ext cx="1268760" cy="134191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286000" y="141291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АДМИНИСТРАЦИЯ </a:t>
            </a:r>
            <a:endPara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ГОРОДА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КОСТЕРЕВО 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/>
            </a:r>
            <a:b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ПЕТУШИНСКОГО РАЙОНА 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3407" y="2374787"/>
            <a:ext cx="8757592" cy="2431435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i="1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aramond" pitchFamily="18" charset="0"/>
              </a:rPr>
              <a:t>УЧАСТИЕ  МУНИЦИПАЛЬНОГО ОБРАЗОВАНИЯ ГОРОД КОСТЕРЕВО </a:t>
            </a:r>
          </a:p>
          <a:p>
            <a:pPr algn="ctr"/>
            <a:r>
              <a:rPr lang="ru-RU" sz="2800" b="1" i="1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aramond" pitchFamily="18" charset="0"/>
              </a:rPr>
              <a:t>В НАЦИОНАЛЬНОМ ПРОЕКТЕ </a:t>
            </a:r>
          </a:p>
          <a:p>
            <a:pPr algn="ctr"/>
            <a:r>
              <a:rPr lang="ru-RU" sz="4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aramond" pitchFamily="18" charset="0"/>
              </a:rPr>
              <a:t>«ЖИЛЬЕ И ГОРОДСКАЯ СРЕДА»</a:t>
            </a:r>
          </a:p>
          <a:p>
            <a:pPr algn="ctr"/>
            <a:r>
              <a:rPr lang="ru-RU" sz="2800" b="1" i="1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aramond" pitchFamily="18" charset="0"/>
              </a:rPr>
              <a:t>В 2021 ГОДУ</a:t>
            </a:r>
            <a:endParaRPr lang="ru-RU" sz="2800" b="1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AutoShape 8" descr="https://www.firestock.ru/download/s/1ip8b3qqixgy9no/Fotolia_46795878_Subscription_XX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Рисунок 9" descr="https://adm.gov86.org/files/2020/jkk/logotip-fkgs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271" y="260256"/>
            <a:ext cx="2856601" cy="11514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77888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 descr="https://www.firestock.ru/download/s/1ip8b3qqixgy9no/Fotolia_46795878_Subscription_XXL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05"/>
          <a:stretch/>
        </p:blipFill>
        <p:spPr bwMode="auto">
          <a:xfrm>
            <a:off x="0" y="0"/>
            <a:ext cx="91742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467544" y="179381"/>
            <a:ext cx="8424936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АДРЕСНАЯ ПРОГРАММА, УТВЕРЖДЕНА ПОСТАНОВЛЕНИЕМ АДМИНИСТРАЦИИ ВЛАДИМИРСКОЙ ОБЛАСТИ ОТ 30.08.2017 № 758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«БЛАГОУСТРОЙСТВО ТЕРРИТОРИЙ МУНИЦИПАЛЬНЫХ ОБРАЗОВАНИЙ ВЛАДИМИРСКОЙ ОБЛАСТИ»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684042" y="1484784"/>
            <a:ext cx="7772400" cy="680387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Формирование комфортной </a:t>
            </a:r>
            <a:br>
              <a:rPr lang="ru-RU" sz="4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городской среды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sz="2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97563" y="2780928"/>
            <a:ext cx="7364897" cy="31700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0070C0"/>
                </a:solidFill>
                <a:latin typeface="Garamond" pitchFamily="18" charset="0"/>
              </a:rPr>
              <a:t>На </a:t>
            </a:r>
            <a:r>
              <a:rPr lang="ru-RU" sz="2400" b="1" dirty="0" smtClean="0">
                <a:solidFill>
                  <a:srgbClr val="0070C0"/>
                </a:solidFill>
                <a:latin typeface="Garamond" pitchFamily="18" charset="0"/>
              </a:rPr>
              <a:t>2021 </a:t>
            </a:r>
            <a:r>
              <a:rPr lang="ru-RU" sz="2400" b="1" dirty="0">
                <a:solidFill>
                  <a:srgbClr val="0070C0"/>
                </a:solidFill>
                <a:latin typeface="Garamond" pitchFamily="18" charset="0"/>
              </a:rPr>
              <a:t>год включена общественная </a:t>
            </a:r>
            <a:r>
              <a:rPr lang="ru-RU" sz="2400" b="1" dirty="0" smtClean="0">
                <a:solidFill>
                  <a:srgbClr val="0070C0"/>
                </a:solidFill>
                <a:latin typeface="Garamond" pitchFamily="18" charset="0"/>
              </a:rPr>
              <a:t>территория – парк, расположенный по адресу: г. Костерево, ул. Писцова, д. 26. </a:t>
            </a:r>
          </a:p>
          <a:p>
            <a:pPr algn="just"/>
            <a:r>
              <a:rPr lang="ru-RU" sz="2400" b="1" dirty="0">
                <a:solidFill>
                  <a:srgbClr val="0070C0"/>
                </a:solidFill>
                <a:latin typeface="Garamond" pitchFamily="18" charset="0"/>
              </a:rPr>
              <a:t> </a:t>
            </a:r>
          </a:p>
          <a:p>
            <a:pPr algn="just"/>
            <a:r>
              <a:rPr lang="ru-RU" sz="2000" b="1" dirty="0" smtClean="0">
                <a:solidFill>
                  <a:srgbClr val="FF0000"/>
                </a:solidFill>
                <a:latin typeface="Garamond" pitchFamily="18" charset="0"/>
              </a:rPr>
              <a:t>Финансирование проекта составило </a:t>
            </a:r>
            <a:r>
              <a:rPr lang="ru-RU" sz="2000" b="1" dirty="0">
                <a:solidFill>
                  <a:srgbClr val="FF0000"/>
                </a:solidFill>
                <a:latin typeface="Garamond" pitchFamily="18" charset="0"/>
              </a:rPr>
              <a:t>– </a:t>
            </a:r>
            <a:r>
              <a:rPr lang="ru-RU" sz="2000" b="1" dirty="0" smtClean="0">
                <a:solidFill>
                  <a:srgbClr val="FF0000"/>
                </a:solidFill>
                <a:latin typeface="Garamond" pitchFamily="18" charset="0"/>
              </a:rPr>
              <a:t>4 618 345,78 руб</a:t>
            </a:r>
            <a:r>
              <a:rPr lang="ru-RU" sz="2000" b="1" dirty="0">
                <a:solidFill>
                  <a:srgbClr val="FF0000"/>
                </a:solidFill>
                <a:latin typeface="Garamond" pitchFamily="18" charset="0"/>
              </a:rPr>
              <a:t>.</a:t>
            </a:r>
            <a:endParaRPr lang="ru-RU" sz="2000" b="1" dirty="0" smtClean="0">
              <a:solidFill>
                <a:srgbClr val="FF0000"/>
              </a:solidFill>
              <a:latin typeface="Garamond" pitchFamily="18" charset="0"/>
            </a:endParaRPr>
          </a:p>
          <a:p>
            <a:pPr algn="just"/>
            <a:r>
              <a:rPr lang="ru-RU" sz="2000" b="1" dirty="0" smtClean="0">
                <a:solidFill>
                  <a:srgbClr val="0070C0"/>
                </a:solidFill>
                <a:latin typeface="Garamond" pitchFamily="18" charset="0"/>
              </a:rPr>
              <a:t>из них:</a:t>
            </a:r>
            <a:endParaRPr lang="ru-RU" sz="2000" b="1" dirty="0">
              <a:solidFill>
                <a:srgbClr val="0070C0"/>
              </a:solidFill>
              <a:latin typeface="Garamond" pitchFamily="18" charset="0"/>
            </a:endParaRPr>
          </a:p>
          <a:p>
            <a:pPr algn="just"/>
            <a:r>
              <a:rPr lang="ru-RU" sz="2400" b="1" dirty="0" smtClean="0">
                <a:solidFill>
                  <a:srgbClr val="7030A0"/>
                </a:solidFill>
                <a:latin typeface="Garamond" pitchFamily="18" charset="0"/>
              </a:rPr>
              <a:t>средства федерального бюджета </a:t>
            </a:r>
            <a:r>
              <a:rPr lang="ru-RU" sz="2400" b="1" dirty="0">
                <a:solidFill>
                  <a:srgbClr val="7030A0"/>
                </a:solidFill>
                <a:latin typeface="Garamond" pitchFamily="18" charset="0"/>
              </a:rPr>
              <a:t>– </a:t>
            </a:r>
            <a:r>
              <a:rPr lang="ru-RU" sz="2400" b="1" dirty="0" smtClean="0">
                <a:solidFill>
                  <a:srgbClr val="7030A0"/>
                </a:solidFill>
                <a:latin typeface="Garamond" pitchFamily="18" charset="0"/>
              </a:rPr>
              <a:t>4 137 658,00 руб.</a:t>
            </a:r>
            <a:endParaRPr lang="ru-RU" sz="2400" b="1" dirty="0">
              <a:solidFill>
                <a:srgbClr val="7030A0"/>
              </a:solidFill>
              <a:latin typeface="Garamond" pitchFamily="18" charset="0"/>
            </a:endParaRPr>
          </a:p>
          <a:p>
            <a:pPr algn="just"/>
            <a:r>
              <a:rPr lang="ru-RU" sz="2000" b="1" dirty="0" smtClean="0">
                <a:solidFill>
                  <a:srgbClr val="005024"/>
                </a:solidFill>
                <a:latin typeface="Garamond" pitchFamily="18" charset="0"/>
              </a:rPr>
              <a:t>средства областного бюджета </a:t>
            </a:r>
            <a:r>
              <a:rPr lang="ru-RU" sz="2000" b="1" dirty="0">
                <a:solidFill>
                  <a:srgbClr val="005024"/>
                </a:solidFill>
                <a:latin typeface="Garamond" pitchFamily="18" charset="0"/>
              </a:rPr>
              <a:t>– </a:t>
            </a:r>
            <a:r>
              <a:rPr lang="ru-RU" sz="2000" b="1" dirty="0" smtClean="0">
                <a:solidFill>
                  <a:srgbClr val="005024"/>
                </a:solidFill>
                <a:latin typeface="Garamond" pitchFamily="18" charset="0"/>
              </a:rPr>
              <a:t>84 442,00руб.</a:t>
            </a:r>
            <a:endParaRPr lang="ru-RU" sz="2000" b="1" dirty="0">
              <a:solidFill>
                <a:srgbClr val="005024"/>
              </a:solidFill>
              <a:latin typeface="Garamond" pitchFamily="18" charset="0"/>
            </a:endParaRPr>
          </a:p>
          <a:p>
            <a:pPr algn="just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Garamond" pitchFamily="18" charset="0"/>
              </a:rPr>
              <a:t>средства местного бюджета  – 396 245,78 руб.</a:t>
            </a:r>
            <a:endParaRPr lang="ru-RU" sz="2000" b="1" dirty="0">
              <a:solidFill>
                <a:schemeClr val="accent6">
                  <a:lumMod val="75000"/>
                </a:schemeClr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6611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0" descr="https://www.firestock.ru/download/s/1ip8b3qqixgy9no/Fotolia_46795878_Subscription_XXL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05"/>
          <a:stretch/>
        </p:blipFill>
        <p:spPr bwMode="auto">
          <a:xfrm>
            <a:off x="-7379" y="0"/>
            <a:ext cx="91742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1731166" y="4437112"/>
            <a:ext cx="56166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solidFill>
                <a:srgbClr val="0070C0"/>
              </a:solidFill>
              <a:latin typeface="Garamond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2291"/>
            <a:ext cx="8496944" cy="923330"/>
          </a:xfrm>
          <a:prstGeom prst="rect">
            <a:avLst/>
          </a:prstGeom>
          <a:ln w="76200"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Garamond" pitchFamily="18" charset="0"/>
              </a:rPr>
              <a:t>БЛАГОУСТРОЙСТВО ПАРКА, РАСПОЛОЖЕННОГО ПО АДРЕСУ: 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Garamond" pitchFamily="18" charset="0"/>
              </a:rPr>
              <a:t>Г. КОСТЕРЕВО, УЛ. ПИСЦОВА, Д. 26,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Garamond" pitchFamily="18" charset="0"/>
              </a:rPr>
              <a:t>ПЛАНИРУЕМОЕ В 2021 ГОДУ</a:t>
            </a:r>
            <a:endParaRPr lang="ru-RU" b="1" dirty="0">
              <a:solidFill>
                <a:srgbClr val="0070C0"/>
              </a:solidFill>
              <a:latin typeface="Garamond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32040" y="1412776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80008" y="2062299"/>
            <a:ext cx="3528392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Характеристики парка:</a:t>
            </a:r>
            <a:r>
              <a:rPr lang="ru-RU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площадь - 19552 м2</a:t>
            </a:r>
          </a:p>
          <a:p>
            <a:r>
              <a:rPr lang="ru-RU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Ремонтируемая площадь – 4470 м2 </a:t>
            </a:r>
            <a:endParaRPr lang="ru-RU" sz="1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1" y="1340768"/>
            <a:ext cx="3970975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038" y="4046385"/>
            <a:ext cx="3960440" cy="2660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032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0" descr="https://www.firestock.ru/download/s/1ip8b3qqixgy9no/Fotolia_46795878_Subscription_XXL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05"/>
          <a:stretch/>
        </p:blipFill>
        <p:spPr bwMode="auto">
          <a:xfrm>
            <a:off x="0" y="0"/>
            <a:ext cx="91742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1731166" y="4437112"/>
            <a:ext cx="56166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solidFill>
                <a:srgbClr val="0070C0"/>
              </a:solidFill>
              <a:latin typeface="Garamond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32657"/>
            <a:ext cx="4212468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54556" y="3429000"/>
            <a:ext cx="4171392" cy="2780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404664"/>
            <a:ext cx="3960440" cy="26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3478778"/>
            <a:ext cx="4212468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78768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0" descr="https://www.firestock.ru/download/s/1ip8b3qqixgy9no/Fotolia_46795878_Subscription_XXL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05"/>
          <a:stretch/>
        </p:blipFill>
        <p:spPr bwMode="auto">
          <a:xfrm>
            <a:off x="0" y="0"/>
            <a:ext cx="91742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1731166" y="4437112"/>
            <a:ext cx="56166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solidFill>
                <a:srgbClr val="0070C0"/>
              </a:solidFill>
              <a:latin typeface="Garamond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260649"/>
            <a:ext cx="828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Garamond" pitchFamily="18" charset="0"/>
              </a:rPr>
              <a:t>ДИЗАЙН-ПРОЕКТ ПАРКА, РАСПОЛОЖЕННОГО ПО АДРЕСУ: 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Garamond" pitchFamily="18" charset="0"/>
              </a:rPr>
              <a:t>Г. КОСТЕРЕВО, УЛ. ПИСЦОВА, Д. 26,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Garamond" pitchFamily="18" charset="0"/>
              </a:rPr>
              <a:t>ПЛАНИРУЕМОЕ В 2021 ГОДУ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Garamond" pitchFamily="18" charset="0"/>
              </a:rPr>
              <a:t>Схема планирования земельного участка</a:t>
            </a:r>
            <a:endParaRPr lang="ru-RU" b="1" dirty="0">
              <a:solidFill>
                <a:srgbClr val="0070C0"/>
              </a:solidFill>
              <a:latin typeface="Garamond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592796"/>
            <a:ext cx="4968552" cy="3672408"/>
          </a:xfrm>
          <a:prstGeom prst="round2DiagRect">
            <a:avLst>
              <a:gd name="adj1" fmla="val 16667"/>
              <a:gd name="adj2" fmla="val 715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5508104" y="1592796"/>
            <a:ext cx="3472645" cy="39703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В процессе благоустройства территории парка планируется выполнить следующие работы: </a:t>
            </a:r>
          </a:p>
          <a:p>
            <a:r>
              <a:rPr lang="ru-RU" dirty="0" smtClean="0"/>
              <a:t>     - устройство асфальтированных прогулочных дорог и тротуаров;</a:t>
            </a:r>
          </a:p>
          <a:p>
            <a:r>
              <a:rPr lang="ru-RU" dirty="0" smtClean="0"/>
              <a:t>     - установка малых архитектурных форм:</a:t>
            </a:r>
          </a:p>
          <a:p>
            <a:r>
              <a:rPr lang="ru-RU" dirty="0" smtClean="0"/>
              <a:t>       лавочки – 10шт., </a:t>
            </a:r>
          </a:p>
          <a:p>
            <a:r>
              <a:rPr lang="ru-RU" dirty="0" smtClean="0"/>
              <a:t>        урны – 10 шт.,</a:t>
            </a:r>
          </a:p>
          <a:p>
            <a:r>
              <a:rPr lang="ru-RU" dirty="0" smtClean="0"/>
              <a:t>        элементы уличного освещения – 12 объектов;</a:t>
            </a:r>
          </a:p>
          <a:p>
            <a:r>
              <a:rPr lang="ru-RU" dirty="0" smtClean="0"/>
              <a:t>      - устройство сцены.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768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0" descr="https://www.firestock.ru/download/s/1ip8b3qqixgy9no/Fotolia_46795878_Subscription_XXL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05"/>
          <a:stretch/>
        </p:blipFill>
        <p:spPr bwMode="auto">
          <a:xfrm>
            <a:off x="0" y="0"/>
            <a:ext cx="91742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67544" y="260649"/>
            <a:ext cx="82809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Garamond" pitchFamily="18" charset="0"/>
              </a:rPr>
              <a:t>ДИЗАЙН-ПРОЕКТ ПАРКА, РАСПОЛОЖЕННОГО ПО АДРЕСУ: 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Garamond" pitchFamily="18" charset="0"/>
              </a:rPr>
              <a:t>Г. КОСТЕРЕВО, УЛ. ПИСЦОВА, Д. 26,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Garamond" pitchFamily="18" charset="0"/>
              </a:rPr>
              <a:t>ПЛАНИРУЕМОЕ В 2021 ГОДУ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9" y="1196752"/>
            <a:ext cx="4131978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1196752"/>
            <a:ext cx="4143729" cy="2316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861047"/>
            <a:ext cx="4248471" cy="2425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1731166" y="4437112"/>
            <a:ext cx="56166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solidFill>
                <a:srgbClr val="0070C0"/>
              </a:solidFill>
              <a:latin typeface="Garamond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883566" y="4589512"/>
            <a:ext cx="56166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solidFill>
                <a:srgbClr val="0070C0"/>
              </a:solidFill>
              <a:latin typeface="Garamond" pitchFamily="18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0032" y="3933056"/>
            <a:ext cx="4150126" cy="234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8768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0" descr="https://www.firestock.ru/download/s/1ip8b3qqixgy9no/Fotolia_46795878_Subscription_XXL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05"/>
          <a:stretch/>
        </p:blipFill>
        <p:spPr bwMode="auto">
          <a:xfrm>
            <a:off x="0" y="0"/>
            <a:ext cx="91742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67544" y="260649"/>
            <a:ext cx="84969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Обеспечение устойчивого сокращения непригодного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для</a:t>
            </a:r>
          </a:p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проживания жилищного фонда</a:t>
            </a:r>
            <a:endParaRPr lang="ru-RU" sz="2800" b="1" dirty="0" smtClean="0">
              <a:solidFill>
                <a:srgbClr val="0070C0"/>
              </a:solidFill>
              <a:latin typeface="Garamond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31166" y="4437112"/>
            <a:ext cx="56166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solidFill>
                <a:srgbClr val="0070C0"/>
              </a:solidFill>
              <a:latin typeface="Garamond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883566" y="4589512"/>
            <a:ext cx="56166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solidFill>
                <a:srgbClr val="0070C0"/>
              </a:solidFill>
              <a:latin typeface="Garamond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78689" y="2276872"/>
            <a:ext cx="7416824" cy="3139321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v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    Федеральный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закон от 21.07.2007 № 185-ФЗ «О Фонде содействия реформированию жилищно-коммунального хозяйства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»; </a:t>
            </a:r>
          </a:p>
          <a:p>
            <a:pPr marL="285750" indent="-285750" algn="just">
              <a:buFont typeface="Wingdings" pitchFamily="2" charset="2"/>
              <a:buChar char="v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    Постановление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администрации Владимирской области от 28.03.2019 № 235 «Об утверждении областной адресной программы «Обеспечение устойчивого сокращения непригодного для проживания жилищного фонда Владимирской области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»; </a:t>
            </a:r>
          </a:p>
          <a:p>
            <a:pPr marL="285750" indent="-285750" algn="just">
              <a:buFont typeface="Wingdings" pitchFamily="2" charset="2"/>
              <a:buChar char="v"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   Муниципальная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программа «Обеспечение устойчивого сокращения непригодного для проживания жилищного фонда муниципального образования город Костерево», утвержденная постановлением администрации города Костерево Петушинского района от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16.04.2019    №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144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0867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0" descr="https://www.firestock.ru/download/s/1ip8b3qqixgy9no/Fotolia_46795878_Subscription_XXL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05"/>
          <a:stretch/>
        </p:blipFill>
        <p:spPr bwMode="auto">
          <a:xfrm>
            <a:off x="0" y="0"/>
            <a:ext cx="91742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67544" y="260649"/>
            <a:ext cx="84969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Обеспечение устойчивого сокращения непригодного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для</a:t>
            </a:r>
          </a:p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проживания жилищного фонда</a:t>
            </a:r>
            <a:endParaRPr lang="ru-RU" sz="2800" b="1" dirty="0" smtClean="0">
              <a:solidFill>
                <a:srgbClr val="0070C0"/>
              </a:solidFill>
              <a:latin typeface="Garamond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31166" y="4437112"/>
            <a:ext cx="56166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solidFill>
                <a:srgbClr val="0070C0"/>
              </a:solidFill>
              <a:latin typeface="Garamond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883566" y="4589512"/>
            <a:ext cx="56166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solidFill>
                <a:srgbClr val="0070C0"/>
              </a:solidFill>
              <a:latin typeface="Garamond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15616" y="1650482"/>
            <a:ext cx="7364897" cy="20005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Garamond" pitchFamily="18" charset="0"/>
              </a:rPr>
              <a:t> </a:t>
            </a:r>
            <a:r>
              <a:rPr lang="ru-RU" sz="2000" b="1" dirty="0" smtClean="0">
                <a:solidFill>
                  <a:srgbClr val="FF0000"/>
                </a:solidFill>
                <a:latin typeface="Garamond" pitchFamily="18" charset="0"/>
              </a:rPr>
              <a:t>Финансирование проекта на </a:t>
            </a:r>
            <a:r>
              <a:rPr lang="ru-RU" sz="2000" b="1" dirty="0" smtClean="0">
                <a:solidFill>
                  <a:srgbClr val="FF0000"/>
                </a:solidFill>
                <a:latin typeface="Garamond" pitchFamily="18" charset="0"/>
              </a:rPr>
              <a:t>2021 </a:t>
            </a:r>
            <a:r>
              <a:rPr lang="ru-RU" sz="2000" b="1" dirty="0" smtClean="0">
                <a:solidFill>
                  <a:srgbClr val="FF0000"/>
                </a:solidFill>
                <a:latin typeface="Garamond" pitchFamily="18" charset="0"/>
              </a:rPr>
              <a:t>год  составляет </a:t>
            </a:r>
            <a:r>
              <a:rPr lang="ru-RU" sz="2000" b="1" dirty="0">
                <a:solidFill>
                  <a:srgbClr val="FF0000"/>
                </a:solidFill>
                <a:latin typeface="Garamond" pitchFamily="18" charset="0"/>
              </a:rPr>
              <a:t>– </a:t>
            </a:r>
            <a:endParaRPr lang="ru-RU" sz="2000" b="1" dirty="0" smtClean="0">
              <a:solidFill>
                <a:srgbClr val="FF0000"/>
              </a:solidFill>
              <a:latin typeface="Garamond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Garamond" pitchFamily="18" charset="0"/>
              </a:rPr>
              <a:t>4 733 061,76 рублей</a:t>
            </a:r>
            <a:endParaRPr lang="ru-RU" sz="2000" b="1" dirty="0" smtClean="0">
              <a:solidFill>
                <a:srgbClr val="FF0000"/>
              </a:solidFill>
              <a:latin typeface="Garamond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Garamond" pitchFamily="18" charset="0"/>
              </a:rPr>
              <a:t>из них:</a:t>
            </a:r>
            <a:endParaRPr lang="ru-RU" sz="2000" b="1" dirty="0">
              <a:solidFill>
                <a:srgbClr val="0070C0"/>
              </a:solidFill>
              <a:latin typeface="Garamond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Garamond" pitchFamily="18" charset="0"/>
              </a:rPr>
              <a:t>средства федерального бюджета </a:t>
            </a:r>
            <a:r>
              <a:rPr lang="ru-RU" sz="2000" b="1" dirty="0" smtClean="0">
                <a:solidFill>
                  <a:srgbClr val="7030A0"/>
                </a:solidFill>
                <a:latin typeface="Garamond" pitchFamily="18" charset="0"/>
              </a:rPr>
              <a:t>– 4 638 448,76 руб</a:t>
            </a:r>
            <a:r>
              <a:rPr lang="ru-RU" sz="2000" b="1" dirty="0" smtClean="0">
                <a:solidFill>
                  <a:srgbClr val="7030A0"/>
                </a:solidFill>
                <a:latin typeface="Garamond" pitchFamily="18" charset="0"/>
              </a:rPr>
              <a:t>.</a:t>
            </a:r>
            <a:endParaRPr lang="ru-RU" sz="2000" b="1" dirty="0">
              <a:solidFill>
                <a:srgbClr val="7030A0"/>
              </a:solidFill>
              <a:latin typeface="Garamond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005024"/>
                </a:solidFill>
                <a:latin typeface="Garamond" pitchFamily="18" charset="0"/>
              </a:rPr>
              <a:t>средства областного бюджета </a:t>
            </a:r>
            <a:r>
              <a:rPr lang="ru-RU" sz="2000" b="1" dirty="0" smtClean="0">
                <a:solidFill>
                  <a:srgbClr val="005024"/>
                </a:solidFill>
                <a:latin typeface="Garamond" pitchFamily="18" charset="0"/>
              </a:rPr>
              <a:t>– 70 795,93 руб</a:t>
            </a:r>
            <a:r>
              <a:rPr lang="ru-RU" sz="2000" b="1" dirty="0" smtClean="0">
                <a:solidFill>
                  <a:srgbClr val="005024"/>
                </a:solidFill>
                <a:latin typeface="Garamond" pitchFamily="18" charset="0"/>
              </a:rPr>
              <a:t>.</a:t>
            </a:r>
            <a:endParaRPr lang="ru-RU" sz="2000" b="1" dirty="0">
              <a:solidFill>
                <a:srgbClr val="005024"/>
              </a:solidFill>
              <a:latin typeface="Garamond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Garamond" pitchFamily="18" charset="0"/>
              </a:rPr>
              <a:t>средства местного бюджета  –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Garamond" pitchFamily="18" charset="0"/>
              </a:rPr>
              <a:t>23 617,07 руб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Garamond" pitchFamily="18" charset="0"/>
              </a:rPr>
              <a:t>.</a:t>
            </a:r>
            <a:endParaRPr lang="ru-RU" sz="2000" b="1" dirty="0">
              <a:solidFill>
                <a:schemeClr val="accent6">
                  <a:lumMod val="75000"/>
                </a:schemeClr>
              </a:solidFill>
              <a:latin typeface="Garamond" pitchFamily="18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310806"/>
              </p:ext>
            </p:extLst>
          </p:nvPr>
        </p:nvGraphicFramePr>
        <p:xfrm>
          <a:off x="945636" y="3841037"/>
          <a:ext cx="7704856" cy="14969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52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528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Количество жилых помещений, подлежащих расселению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5</a:t>
                      </a:r>
                      <a:endParaRPr lang="ru-RU" sz="14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ru-RU" sz="1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путем выплаты возмещения собственникам жилых помещений, входящих в аварийный жилищный фонд, за изымаемые жилые </a:t>
                      </a:r>
                      <a:r>
                        <a:rPr lang="ru-RU" sz="1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помещения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Общая площадь жилых помещений, подлежащих расселению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143 </a:t>
                      </a:r>
                      <a:r>
                        <a:rPr lang="ru-RU" sz="1400" dirty="0">
                          <a:effectLst/>
                        </a:rPr>
                        <a:t>кв.м.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Количество расселяемых граждан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115615" y="5490386"/>
            <a:ext cx="7364897" cy="117897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первом квартале 2021 года заключено 1 соглашение об изъятии жилого помещения  на сумму 681 049,63 руб.</a:t>
            </a:r>
          </a:p>
          <a:p>
            <a:pPr algn="ctr"/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Заказаны независимые оценки на 4 жилых помещения.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1378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1253</TotalTime>
  <Words>346</Words>
  <Application>Microsoft Office PowerPoint</Application>
  <PresentationFormat>Экран (4:3)</PresentationFormat>
  <Paragraphs>58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</vt:lpstr>
      <vt:lpstr>Calibri</vt:lpstr>
      <vt:lpstr>Garamond</vt:lpstr>
      <vt:lpstr>Georgia</vt:lpstr>
      <vt:lpstr>Times New Roman</vt:lpstr>
      <vt:lpstr>Wingdings</vt:lpstr>
      <vt:lpstr>Тема Office</vt:lpstr>
      <vt:lpstr>Презентация PowerPoint</vt:lpstr>
      <vt:lpstr> Формирование комфортной  городской среды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Владелец</dc:creator>
  <cp:lastModifiedBy>PC</cp:lastModifiedBy>
  <cp:revision>101</cp:revision>
  <cp:lastPrinted>2019-12-06T12:44:39Z</cp:lastPrinted>
  <dcterms:created xsi:type="dcterms:W3CDTF">2019-12-05T12:30:22Z</dcterms:created>
  <dcterms:modified xsi:type="dcterms:W3CDTF">2021-04-08T05:29:04Z</dcterms:modified>
</cp:coreProperties>
</file>