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1" r:id="rId1"/>
  </p:sldMasterIdLst>
  <p:notesMasterIdLst>
    <p:notesMasterId r:id="rId13"/>
  </p:notesMasterIdLst>
  <p:handoutMasterIdLst>
    <p:handoutMasterId r:id="rId14"/>
  </p:handoutMasterIdLst>
  <p:sldIdLst>
    <p:sldId id="364" r:id="rId2"/>
    <p:sldId id="350" r:id="rId3"/>
    <p:sldId id="367" r:id="rId4"/>
    <p:sldId id="349" r:id="rId5"/>
    <p:sldId id="351" r:id="rId6"/>
    <p:sldId id="370" r:id="rId7"/>
    <p:sldId id="382" r:id="rId8"/>
    <p:sldId id="384" r:id="rId9"/>
    <p:sldId id="386" r:id="rId10"/>
    <p:sldId id="388" r:id="rId11"/>
    <p:sldId id="387" r:id="rId12"/>
  </p:sldIdLst>
  <p:sldSz cx="12192000" cy="6858000"/>
  <p:notesSz cx="6797675" cy="9928225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5968"/>
    <a:srgbClr val="410CD8"/>
    <a:srgbClr val="F1F4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69CF1AB2-1976-4502-BF36-3FF5EA218861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52" autoAdjust="0"/>
    <p:restoredTop sz="94706" autoAdjust="0"/>
  </p:normalViewPr>
  <p:slideViewPr>
    <p:cSldViewPr snapToGrid="0">
      <p:cViewPr varScale="1">
        <p:scale>
          <a:sx n="117" d="100"/>
          <a:sy n="117" d="100"/>
        </p:scale>
        <p:origin x="-53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8" d="100"/>
          <a:sy n="88" d="100"/>
        </p:scale>
        <p:origin x="307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75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2.503611257946407E-2"/>
          <c:w val="0.94655875896967434"/>
          <c:h val="0.9315737450859952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00B050"/>
              </a:solidFill>
            </c:spPr>
          </c:dPt>
          <c:dPt>
            <c:idx val="1"/>
            <c:bubble3D val="0"/>
            <c:spPr>
              <a:solidFill>
                <a:srgbClr val="92D050"/>
              </a:solidFill>
            </c:spPr>
          </c:dPt>
          <c:cat>
            <c:strRef>
              <c:f>Лист1!$A$2:$A$3</c:f>
              <c:strCache>
                <c:ptCount val="2"/>
                <c:pt idx="0">
                  <c:v>Субсидия из фед. и обл. бюджета</c:v>
                </c:pt>
                <c:pt idx="1">
                  <c:v>Софинансирование из местного бюджета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796200</c:v>
                </c:pt>
                <c:pt idx="1">
                  <c:v>454306.44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0.49495</cdr:x>
      <cdr:y>0.32739</cdr:y>
    </cdr:from>
    <cdr:to>
      <cdr:x>0.83514</cdr:x>
      <cdr:y>0.51987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470677" y="1355271"/>
          <a:ext cx="1698171" cy="7968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pPr algn="ctr"/>
          <a:endParaRPr lang="ru-RU" sz="16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algn="ctr"/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796,2 тыс. руб.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0.14409</cdr:x>
      <cdr:y>0.31254</cdr:y>
    </cdr:from>
    <cdr:to>
      <cdr:x>0.25521</cdr:x>
      <cdr:y>0.50674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185842" y="147161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0.0998</cdr:x>
      <cdr:y>0.38103</cdr:y>
    </cdr:from>
    <cdr:to>
      <cdr:x>0.47924</cdr:x>
      <cdr:y>0.57667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98185" y="1577339"/>
          <a:ext cx="1894114" cy="80989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pPr algn="ctr"/>
          <a:endParaRPr lang="ru-RU" sz="16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algn="ctr"/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454,3 тыс. руб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  <a:p xmlns:a="http://schemas.openxmlformats.org/drawingml/2006/main"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5F8B024-5D62-4644-A45F-CE22E2B14DF2}" type="datetime1">
              <a:rPr lang="ru-RU" smtClean="0"/>
              <a:pPr rtl="0"/>
              <a:t>07.04.2021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798501B-77B5-4365-9881-C6E19A3C1E42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14561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D2D503-C93A-4B9F-B33D-A02F8025E098}" type="datetime1">
              <a:rPr lang="ru-RU" smtClean="0"/>
              <a:pPr/>
              <a:t>07.04.2021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 smtClean="0"/>
              <a:t>Образец текста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C8BD8E7-1312-41F3-99C4-6DA5AF891969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892084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BD8E7-1312-41F3-99C4-6DA5AF891969}" type="slidenum">
              <a:rPr lang="ru-RU" smtClean="0">
                <a:solidFill>
                  <a:srgbClr val="595959"/>
                </a:solidFill>
              </a:rPr>
              <a:pPr/>
              <a:t>3</a:t>
            </a:fld>
            <a:endParaRPr lang="ru-RU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3340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34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4175E-D2C2-43CE-A069-159918ED7DD3}" type="datetimeFigureOut">
              <a:rPr lang="ru-RU" smtClean="0"/>
              <a:pPr/>
              <a:t>07.04.2021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3DB09-4DBC-41E6-B6AC-1B1A05E4BA3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304800" y="304800"/>
            <a:ext cx="11582400" cy="624840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327539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254AFD0-002F-45DA-AC56-FBB26B710A6C}" type="datetime1">
              <a:rPr lang="ru-RU" noProof="0" smtClean="0"/>
              <a:pPr rtl="0"/>
              <a:t>07.04.2021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76769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85600" y="274647"/>
            <a:ext cx="36576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800" y="274647"/>
            <a:ext cx="107696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800846C-E0CD-48AC-BF46-58816D3205F0}" type="datetime1">
              <a:rPr lang="ru-RU" noProof="0" smtClean="0"/>
              <a:pPr rtl="0"/>
              <a:t>07.04.2021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069532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 с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0" y="4800600"/>
            <a:ext cx="12192000" cy="20574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5084483"/>
            <a:ext cx="11125200" cy="914400"/>
          </a:xfrm>
        </p:spPr>
        <p:txBody>
          <a:bodyPr rtlCol="0" anchor="b">
            <a:normAutofit/>
          </a:bodyPr>
          <a:lstStyle>
            <a:lvl1pPr algn="ctr">
              <a:defRPr sz="4400" spc="-5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9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0"/>
          </p:nvPr>
        </p:nvSpPr>
        <p:spPr>
          <a:xfrm>
            <a:off x="1" y="1"/>
            <a:ext cx="4023360" cy="4745736"/>
          </a:xfrm>
        </p:spPr>
        <p:txBody>
          <a:bodyPr tIns="45720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1"/>
          </p:nvPr>
        </p:nvSpPr>
        <p:spPr>
          <a:xfrm>
            <a:off x="4084320" y="1"/>
            <a:ext cx="4023360" cy="4745736"/>
          </a:xfrm>
        </p:spPr>
        <p:txBody>
          <a:bodyPr tIns="45720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4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2"/>
          </p:nvPr>
        </p:nvSpPr>
        <p:spPr>
          <a:xfrm>
            <a:off x="8168640" y="1"/>
            <a:ext cx="4023360" cy="4745736"/>
          </a:xfrm>
        </p:spPr>
        <p:txBody>
          <a:bodyPr tIns="45720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6043123"/>
            <a:ext cx="11125200" cy="571500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4637454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304800" y="304800"/>
            <a:ext cx="11582400" cy="624840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2483427"/>
            <a:ext cx="10515600" cy="2743200"/>
          </a:xfrm>
        </p:spPr>
        <p:txBody>
          <a:bodyPr rtlCol="0" anchor="b">
            <a:normAutofit/>
          </a:bodyPr>
          <a:lstStyle>
            <a:lvl1pPr algn="ctr">
              <a:defRPr sz="4400" spc="-5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5" name="Текст 4"/>
          <p:cNvSpPr>
            <a:spLocks noGrp="1"/>
          </p:cNvSpPr>
          <p:nvPr>
            <p:ph type="body" sz="quarter" idx="10"/>
          </p:nvPr>
        </p:nvSpPr>
        <p:spPr>
          <a:xfrm>
            <a:off x="835025" y="5257800"/>
            <a:ext cx="10515600" cy="914400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cap="all" spc="50" baseline="0">
                <a:solidFill>
                  <a:schemeClr val="bg1"/>
                </a:solidFill>
              </a:defRPr>
            </a:lvl1pPr>
            <a:lvl2pPr marL="365760" indent="0" algn="ctr">
              <a:buNone/>
              <a:defRPr sz="2000" cap="all" spc="50" baseline="0">
                <a:solidFill>
                  <a:schemeClr val="bg1"/>
                </a:solidFill>
              </a:defRPr>
            </a:lvl2pPr>
            <a:lvl3pPr algn="ctr">
              <a:defRPr sz="2000" cap="all" spc="50" baseline="0">
                <a:solidFill>
                  <a:schemeClr val="bg1"/>
                </a:solidFill>
              </a:defRPr>
            </a:lvl3pPr>
            <a:lvl4pPr algn="ctr">
              <a:defRPr sz="2000" cap="all" spc="50" baseline="0">
                <a:solidFill>
                  <a:schemeClr val="bg1"/>
                </a:solidFill>
              </a:defRPr>
            </a:lvl4pPr>
            <a:lvl5pPr algn="ctr">
              <a:defRPr sz="2000" cap="all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1814" y="1672934"/>
            <a:ext cx="3506788" cy="2880360"/>
          </a:xfrm>
        </p:spPr>
        <p:txBody>
          <a:bodyPr rtlCol="0" anchor="b">
            <a:normAutofit/>
          </a:bodyPr>
          <a:lstStyle>
            <a:lvl1pPr>
              <a:defRPr sz="30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0355" y="457200"/>
            <a:ext cx="7242111" cy="5715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Замещающий текст 3"/>
          <p:cNvSpPr>
            <a:spLocks noGrp="1"/>
          </p:cNvSpPr>
          <p:nvPr>
            <p:ph type="body" sz="half" idx="2"/>
          </p:nvPr>
        </p:nvSpPr>
        <p:spPr>
          <a:xfrm>
            <a:off x="8151814" y="4590288"/>
            <a:ext cx="3514564" cy="1581912"/>
          </a:xfrm>
        </p:spPr>
        <p:txBody>
          <a:bodyPr rtlCol="0"/>
          <a:lstStyle>
            <a:lvl1pPr marL="0" indent="0">
              <a:spcBef>
                <a:spcPts val="8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C2CF755-E898-4F1E-8647-A0EB71EBF828}" type="datetime1">
              <a:rPr lang="ru-RU" noProof="0" smtClean="0"/>
              <a:pPr rtl="0"/>
              <a:t>07.04.2021</a:t>
            </a:fld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8153400" y="0"/>
            <a:ext cx="40386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32813" y="1683327"/>
            <a:ext cx="3125787" cy="2877260"/>
          </a:xfrm>
        </p:spPr>
        <p:txBody>
          <a:bodyPr rtlCol="0" anchor="b"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6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"/>
          </p:nvPr>
        </p:nvSpPr>
        <p:spPr>
          <a:xfrm>
            <a:off x="0" y="4"/>
            <a:ext cx="8101584" cy="6857999"/>
          </a:xfrm>
        </p:spPr>
        <p:txBody>
          <a:bodyPr tIns="45720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Замещающий текст 3"/>
          <p:cNvSpPr>
            <a:spLocks noGrp="1"/>
          </p:cNvSpPr>
          <p:nvPr>
            <p:ph type="body" sz="half" idx="2"/>
          </p:nvPr>
        </p:nvSpPr>
        <p:spPr>
          <a:xfrm>
            <a:off x="8532813" y="4591761"/>
            <a:ext cx="3125787" cy="1580440"/>
          </a:xfrm>
        </p:spPr>
        <p:txBody>
          <a:bodyPr rtlCol="0"/>
          <a:lstStyle>
            <a:lvl1pPr marL="0" indent="0">
              <a:spcBef>
                <a:spcPts val="8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BBA994C-0A68-4F64-BDAE-B675475366AA}" type="datetime1">
              <a:rPr lang="ru-RU" noProof="0" smtClean="0"/>
              <a:pPr rtl="0"/>
              <a:t>07.04.2021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898197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4175E-D2C2-43CE-A069-159918ED7DD3}" type="datetimeFigureOut">
              <a:rPr lang="ru-RU" smtClean="0"/>
              <a:pPr/>
              <a:t>07.04.2021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3DB09-4DBC-41E6-B6AC-1B1A05E4BA3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304800" y="304800"/>
            <a:ext cx="11582400" cy="624840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561830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28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296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63F1305-4BDC-496D-90D6-7537DB313448}" type="datetime1">
              <a:rPr lang="ru-RU" noProof="0" smtClean="0"/>
              <a:pPr rtl="0"/>
              <a:t>07.04.2021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483435180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57DE9B7-D70E-414D-98EC-FF5CEC2FC761}" type="datetime1">
              <a:rPr lang="ru-RU" noProof="0" smtClean="0"/>
              <a:pPr rtl="0"/>
              <a:t>07.04.2021</a:t>
            </a:fld>
            <a:endParaRPr lang="ru-RU" noProof="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25918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5350200-3392-431B-A64D-FCB9FCA2AA58}" type="datetime1">
              <a:rPr lang="ru-RU" noProof="0" smtClean="0"/>
              <a:pPr rtl="0"/>
              <a:t>07.04.2021</a:t>
            </a:fld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813981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4175E-D2C2-43CE-A069-159918ED7DD3}" type="datetimeFigureOut">
              <a:rPr lang="ru-RU" smtClean="0"/>
              <a:pPr/>
              <a:t>07.04.2021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3DB09-4DBC-41E6-B6AC-1B1A05E4BA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7484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C2CF755-E898-4F1E-8647-A0EB71EBF828}" type="datetime1">
              <a:rPr lang="ru-RU" noProof="0" smtClean="0"/>
              <a:pPr rtl="0"/>
              <a:t>07.04.2021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19646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4175E-D2C2-43CE-A069-159918ED7DD3}" type="datetimeFigureOut">
              <a:rPr lang="ru-RU" smtClean="0"/>
              <a:pPr/>
              <a:t>07.04.2021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3DB09-4DBC-41E6-B6AC-1B1A05E4BA3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8153400" y="0"/>
            <a:ext cx="40386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103046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A63F1305-4BDC-496D-90D6-7537DB313448}" type="datetime1">
              <a:rPr lang="ru-RU" noProof="0" smtClean="0"/>
              <a:pPr rtl="0"/>
              <a:t>07.04.2021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9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ru-RU" noProof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E31375A4-56A4-47D6-9801-1991572033F7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6583680"/>
            <a:ext cx="12192000" cy="27432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916742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660" r:id="rId12"/>
    <p:sldLayoutId id="2147483651" r:id="rId13"/>
    <p:sldLayoutId id="2147483656" r:id="rId14"/>
    <p:sldLayoutId id="2147483657" r:id="rId1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2441121"/>
            <a:ext cx="109156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2159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Муниципальное образование поселок Вольгинский</a:t>
            </a:r>
            <a:endParaRPr lang="ru-RU" sz="6000" b="1" dirty="0">
              <a:solidFill>
                <a:srgbClr val="21596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7624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61" y="2650207"/>
            <a:ext cx="5787756" cy="325561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316" y="2650208"/>
            <a:ext cx="5787756" cy="325561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56461" y="1819211"/>
            <a:ext cx="57877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buFont typeface="Wingdings" pitchFamily="2" charset="2"/>
              <a:buChar char="Ø"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ул. Старовская д.24 и 26, </a:t>
            </a:r>
            <a:endPara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Аллея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между домами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261315" y="1819211"/>
            <a:ext cx="57877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buFont typeface="Wingdings" pitchFamily="2" charset="2"/>
              <a:buChar char="Ø"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ул. Новосемёнковская д.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</a:p>
          <a:p>
            <a:pPr lvl="0" algn="ctr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«Липовая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аллея» за ДШИ</a:t>
            </a:r>
          </a:p>
        </p:txBody>
      </p:sp>
    </p:spTree>
    <p:extLst>
      <p:ext uri="{BB962C8B-B14F-4D97-AF65-F5344CB8AC3E}">
        <p14:creationId xmlns:p14="http://schemas.microsoft.com/office/powerpoint/2010/main" val="2937908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48393" y="2495101"/>
            <a:ext cx="8634549" cy="2445929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8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 !</a:t>
            </a:r>
            <a:endParaRPr lang="ru-RU" sz="80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902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3733" y="1467557"/>
            <a:ext cx="10261600" cy="4188176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ru-RU" sz="3600" b="1" dirty="0" smtClean="0">
                <a:solidFill>
                  <a:srgbClr val="2159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ПЛАН </a:t>
            </a:r>
            <a:br>
              <a:rPr lang="ru-RU" sz="3600" b="1" dirty="0" smtClean="0">
                <a:solidFill>
                  <a:srgbClr val="2159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2159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РЕАЛИЗАЦИИ НАЦИОНАЛЬНОГО ПРОЕКТА </a:t>
            </a:r>
            <a:br>
              <a:rPr lang="ru-RU" sz="3600" b="1" dirty="0" smtClean="0">
                <a:solidFill>
                  <a:srgbClr val="2159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2159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«ФОРМИРОВАНИЕ КОМФОРТНОЙ </a:t>
            </a:r>
            <a:br>
              <a:rPr lang="ru-RU" sz="3600" b="1" dirty="0" smtClean="0">
                <a:solidFill>
                  <a:srgbClr val="2159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2159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ГОРОДСКОЙ СРЕДЫ» </a:t>
            </a:r>
            <a:br>
              <a:rPr lang="ru-RU" sz="3600" b="1" dirty="0" smtClean="0">
                <a:solidFill>
                  <a:srgbClr val="2159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2159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ru-RU" sz="5300" b="1" dirty="0" smtClean="0">
                <a:solidFill>
                  <a:srgbClr val="2159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2021 </a:t>
            </a:r>
            <a:r>
              <a:rPr lang="ru-RU" sz="4000" b="1" dirty="0" smtClean="0">
                <a:solidFill>
                  <a:srgbClr val="2159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4000" b="1" dirty="0">
              <a:solidFill>
                <a:srgbClr val="21596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3495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962" y="2278250"/>
            <a:ext cx="10593977" cy="2975675"/>
          </a:xfrm>
        </p:spPr>
        <p:txBody>
          <a:bodyPr rtlCol="0">
            <a:normAutofit/>
          </a:bodyPr>
          <a:lstStyle/>
          <a:p>
            <a:pPr algn="ctr"/>
            <a:r>
              <a:rPr lang="ru-RU" sz="4400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</a:t>
            </a:r>
            <a:r>
              <a:rPr lang="ru-RU" sz="4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создание условий для системного повышения качества и комфорта городской среды на территории МО поселка Вольгинский</a:t>
            </a:r>
          </a:p>
          <a:p>
            <a:pPr marL="45720" indent="0" algn="just">
              <a:buNone/>
            </a:pPr>
            <a:endParaRPr lang="ru-RU" sz="44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388803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711906" y="1713678"/>
            <a:ext cx="82634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n w="0"/>
                <a:solidFill>
                  <a:srgbClr val="21596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Благоустройство общественной </a:t>
            </a:r>
            <a:r>
              <a:rPr lang="ru-RU" sz="2800" b="1" dirty="0" smtClean="0">
                <a:ln w="0"/>
                <a:solidFill>
                  <a:srgbClr val="21596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</a:t>
            </a:r>
            <a:endParaRPr lang="ru-RU" sz="2800" b="1" dirty="0">
              <a:ln w="0"/>
              <a:solidFill>
                <a:srgbClr val="215968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76006" y="2522648"/>
            <a:ext cx="8215993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950" b="1" dirty="0" smtClean="0">
                <a:latin typeface="Times New Roman" pitchFamily="18" charset="0"/>
                <a:cs typeface="Times New Roman" pitchFamily="18" charset="0"/>
              </a:rPr>
              <a:t>По действующее федеральной программе «Формирование комфортной городской среды» на 2021 год предусмотрены средства </a:t>
            </a:r>
            <a:r>
              <a:rPr lang="ru-RU" sz="1950" b="1" dirty="0">
                <a:latin typeface="Times New Roman" pitchFamily="18" charset="0"/>
                <a:cs typeface="Times New Roman" pitchFamily="18" charset="0"/>
              </a:rPr>
              <a:t>796,20 </a:t>
            </a:r>
            <a:r>
              <a:rPr lang="ru-RU" sz="1950" b="1" dirty="0" smtClean="0">
                <a:latin typeface="Times New Roman" pitchFamily="18" charset="0"/>
                <a:cs typeface="Times New Roman" pitchFamily="18" charset="0"/>
              </a:rPr>
              <a:t>тыс.руб.:</a:t>
            </a:r>
          </a:p>
          <a:p>
            <a:pPr algn="ctr"/>
            <a:r>
              <a:rPr lang="ru-RU" sz="1950" b="1" dirty="0" smtClean="0">
                <a:latin typeface="Times New Roman" pitchFamily="18" charset="0"/>
                <a:cs typeface="Times New Roman" pitchFamily="18" charset="0"/>
              </a:rPr>
              <a:t>780,276 тыс.руб. – федеральный бюджет и 15,624 тыс.руб. – областной бюджет. </a:t>
            </a:r>
          </a:p>
          <a:p>
            <a:pPr algn="ctr"/>
            <a:r>
              <a:rPr lang="ru-RU" sz="1950" b="1" dirty="0" smtClean="0">
                <a:latin typeface="Times New Roman" pitchFamily="18" charset="0"/>
                <a:cs typeface="Times New Roman" pitchFamily="18" charset="0"/>
              </a:rPr>
              <a:t>Из муниципального бюджета софинансирование составляет 454,30644 тыс.руб. </a:t>
            </a:r>
          </a:p>
          <a:p>
            <a:pPr algn="ctr"/>
            <a:r>
              <a:rPr lang="ru-RU" sz="1950" b="1" dirty="0" smtClean="0">
                <a:latin typeface="Times New Roman" pitchFamily="18" charset="0"/>
                <a:cs typeface="Times New Roman" pitchFamily="18" charset="0"/>
              </a:rPr>
              <a:t>Общая сумма составляет 1’250,50644 тыс.руб.</a:t>
            </a:r>
          </a:p>
          <a:p>
            <a:pPr lvl="0" algn="ctr"/>
            <a:endParaRPr lang="ru-RU" sz="195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195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Данные средства направлены на благоустройство общественной территории: восстановление асфальтового покрытия, установка МАФ. </a:t>
            </a:r>
            <a:endParaRPr lang="ru-RU" sz="195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7177837"/>
              </p:ext>
            </p:extLst>
          </p:nvPr>
        </p:nvGraphicFramePr>
        <p:xfrm>
          <a:off x="189580" y="1614896"/>
          <a:ext cx="4283148" cy="41183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47306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5580" y="1465592"/>
            <a:ext cx="112728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/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участия в программе выбрана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общественная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территория. </a:t>
            </a:r>
          </a:p>
          <a:p>
            <a:pPr marL="457200" indent="-457200"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Улица Старовская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д.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23 «Школьная аллея»  </a:t>
            </a:r>
          </a:p>
          <a:p>
            <a:pPr marL="457200" indent="-457200" algn="ctr"/>
            <a:r>
              <a:rPr lang="ru-RU" sz="1600" b="1" i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Площадь охваченной территории 3</a:t>
            </a:r>
            <a:r>
              <a:rPr lang="en-US" sz="1600" b="1" i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’</a:t>
            </a:r>
            <a:r>
              <a:rPr lang="ru-RU" sz="1600" b="1" i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000 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1600" b="1" i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1600" b="1" i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5633217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Отсутствует асфальтовое покрытие на дорожках, нет лавочек и урн.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 descr="IMG_186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09014" y="2426652"/>
            <a:ext cx="4405084" cy="3206565"/>
          </a:xfrm>
          <a:prstGeom prst="rect">
            <a:avLst/>
          </a:prstGeom>
        </p:spPr>
      </p:pic>
      <p:pic>
        <p:nvPicPr>
          <p:cNvPr id="11" name="Рисунок 10" descr="Благоустройство Вольгинская школа_page-0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41021" y="2426652"/>
            <a:ext cx="4397727" cy="3206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36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29243" y="1474222"/>
            <a:ext cx="106007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Улица Старовская д. 23 «Школьная аллея»  </a:t>
            </a:r>
          </a:p>
        </p:txBody>
      </p:sp>
      <p:sp>
        <p:nvSpPr>
          <p:cNvPr id="11" name="Объект 7"/>
          <p:cNvSpPr txBox="1">
            <a:spLocks/>
          </p:cNvSpPr>
          <p:nvPr/>
        </p:nvSpPr>
        <p:spPr>
          <a:xfrm>
            <a:off x="829243" y="4799736"/>
            <a:ext cx="10600759" cy="138598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b="1" kern="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Предусмотрены следующие работы</a:t>
            </a:r>
            <a:r>
              <a:rPr lang="ru-RU" sz="1800" b="1" kern="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Планировка территории с посевом газонной травы и комплексным озеленением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Обустройство тротуарных дорожек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Установить парковые скамейки и урны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Установка парковых вазонов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 descr="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9243" y="1997442"/>
            <a:ext cx="4924945" cy="2802294"/>
          </a:xfrm>
          <a:prstGeom prst="rect">
            <a:avLst/>
          </a:prstGeom>
        </p:spPr>
      </p:pic>
      <p:pic>
        <p:nvPicPr>
          <p:cNvPr id="9" name="Рисунок 8" descr="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05056" y="1997442"/>
            <a:ext cx="4924946" cy="2802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769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1812" y="1912713"/>
            <a:ext cx="11717383" cy="3821660"/>
          </a:xfrm>
        </p:spPr>
        <p:txBody>
          <a:bodyPr>
            <a:noAutofit/>
          </a:bodyPr>
          <a:lstStyle/>
          <a:p>
            <a:pPr algn="just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На предоставление субсидий из федерального и областного бюджетов подписаны Соглашения.</a:t>
            </a:r>
          </a:p>
          <a:p>
            <a:pPr algn="just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Подготовлена проектно-сметная документация, техническое задание для выхода на торги.</a:t>
            </a:r>
          </a:p>
          <a:p>
            <a:pPr algn="just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Проведены торги в ноябре и 14.12.2020 заключён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муниципальный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контракт с ООО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«Стандарт Максимум».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Сроки выполнения работ: 20.05.2021</a:t>
            </a:r>
            <a:endParaRPr lang="ru-RU" sz="3200" b="1" dirty="0" smtClean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083733" y="1467557"/>
            <a:ext cx="10261600" cy="4188176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ПЛАН </a:t>
            </a:r>
            <a:b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РЕАЛИЗАЦИИ НАЦИОНАЛЬНОГО ПРОЕКТА </a:t>
            </a:r>
            <a:b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«ФОРМИРОВАНИЕ КОМФОРТНОЙ </a:t>
            </a:r>
            <a:b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ГОРОДСКОЙ СРЕДЫ» </a:t>
            </a:r>
            <a:b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ru-RU" sz="53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2022 </a:t>
            </a:r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40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20355"/>
            <a:ext cx="12192000" cy="4693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ctr">
              <a:buFont typeface="+mj-lt"/>
              <a:buAutoNum type="arabicPeriod"/>
            </a:pPr>
            <a:r>
              <a:rPr lang="ru-RU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Для </a:t>
            </a:r>
            <a:r>
              <a:rPr lang="ru-RU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участия в программе в 2022 году на заседании </a:t>
            </a:r>
            <a:r>
              <a:rPr lang="ru-RU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рабочей группы по отбору общественных территорий муниципального образования</a:t>
            </a:r>
            <a:r>
              <a:rPr lang="ru-RU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комиссионно проанализировав письма и просьбы жителей поселка Вольгинский, для проведения рейтингового голосования были отобраны 2 </a:t>
            </a:r>
            <a:r>
              <a:rPr lang="ru-RU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общественные </a:t>
            </a:r>
            <a:r>
              <a:rPr lang="ru-RU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территории:</a:t>
            </a:r>
            <a:endParaRPr lang="ru-RU" sz="2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ctr">
              <a:buFont typeface="Wingdings" pitchFamily="2" charset="2"/>
              <a:buChar char="Ø"/>
            </a:pPr>
            <a:r>
              <a:rPr lang="ru-RU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ул. Старовская д.24 и 26, аллея между домами</a:t>
            </a:r>
          </a:p>
          <a:p>
            <a:pPr marL="342900" lvl="0" indent="-342900" algn="ctr">
              <a:buFont typeface="Wingdings" pitchFamily="2" charset="2"/>
              <a:buChar char="Ø"/>
            </a:pPr>
            <a:r>
              <a:rPr lang="ru-RU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ул. Новосемёнковская д. 6 </a:t>
            </a:r>
            <a:r>
              <a:rPr lang="ru-RU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«Липовая аллея» </a:t>
            </a:r>
            <a:r>
              <a:rPr lang="ru-RU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ДШИ</a:t>
            </a:r>
          </a:p>
          <a:p>
            <a:pPr marL="457200" lvl="0" indent="-457200" algn="ctr">
              <a:buFont typeface="+mj-lt"/>
              <a:buAutoNum type="arabicPeriod" startAt="2"/>
            </a:pPr>
            <a:r>
              <a:rPr lang="ru-RU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данные территории разработаны дизайн-проекты. Информация размещена на единой платформе Минстроя и направлена на модерацию региональному оператору.</a:t>
            </a:r>
          </a:p>
          <a:p>
            <a:pPr marL="457200" lvl="0" indent="-457200" algn="ctr">
              <a:buFont typeface="+mj-lt"/>
              <a:buAutoNum type="arabicPeriod" startAt="2"/>
            </a:pPr>
            <a:r>
              <a:rPr lang="ru-RU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Проведена работа по набору и регистрации волонтёров для проведения рейтингового голосования.</a:t>
            </a:r>
          </a:p>
          <a:p>
            <a:pPr marL="457200" lvl="0" indent="-457200" algn="ctr">
              <a:buFont typeface="+mj-lt"/>
              <a:buAutoNum type="arabicPeriod" startAt="2"/>
            </a:pPr>
            <a:r>
              <a:rPr lang="ru-RU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Ведётся работа по информированию жителей поселка о проведении голосования с 26.04.2021 по 31.05.2021.</a:t>
            </a:r>
          </a:p>
          <a:p>
            <a:pPr marL="457200" lvl="0" indent="-457200" algn="ctr">
              <a:buFont typeface="+mj-lt"/>
              <a:buAutoNum type="arabicPeriod" startAt="2"/>
            </a:pPr>
            <a:r>
              <a:rPr lang="ru-RU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Ведется работа по закупке экипировки для волонтёров и сувенирной продукции.</a:t>
            </a:r>
            <a:endParaRPr lang="ru-RU" sz="2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5133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4098</TotalTime>
  <Words>350</Words>
  <Application>Microsoft Office PowerPoint</Application>
  <PresentationFormat>Произвольный</PresentationFormat>
  <Paragraphs>42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ПЛАН  РЕАЛИЗАЦИИ НАЦИОНАЛЬНОГО ПРОЕКТА  «ФОРМИРОВАНИЕ КОМФОРТНОЙ  ГОРОДСКОЙ СРЕДЫ»  НА 2021 ГОД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ПЛАН  РЕАЛИЗАЦИИ НАЦИОНАЛЬНОГО ПРОЕКТА  «ФОРМИРОВАНИЕ КОМФОРТНОЙ  ГОРОДСКОЙ СРЕДЫ»  НА 2022 ГОД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образование «Поселок Городищи» Петушинского района  владимирской области</dc:title>
  <dc:creator>Пользователь</dc:creator>
  <cp:lastModifiedBy>Елена Валентиновна Царькова</cp:lastModifiedBy>
  <cp:revision>426</cp:revision>
  <cp:lastPrinted>2019-11-06T10:32:51Z</cp:lastPrinted>
  <dcterms:created xsi:type="dcterms:W3CDTF">2019-10-10T06:46:42Z</dcterms:created>
  <dcterms:modified xsi:type="dcterms:W3CDTF">2021-04-07T12:27:39Z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