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8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04" r:id="rId3"/>
    <p:sldMasterId id="2147483720" r:id="rId4"/>
    <p:sldMasterId id="2147483736" r:id="rId5"/>
    <p:sldMasterId id="2147483752" r:id="rId6"/>
    <p:sldMasterId id="2147483768" r:id="rId7"/>
    <p:sldMasterId id="2147483784" r:id="rId8"/>
    <p:sldMasterId id="2147483800" r:id="rId9"/>
  </p:sldMasterIdLst>
  <p:notesMasterIdLst>
    <p:notesMasterId r:id="rId25"/>
  </p:notesMasterIdLst>
  <p:sldIdLst>
    <p:sldId id="300" r:id="rId10"/>
    <p:sldId id="314" r:id="rId11"/>
    <p:sldId id="316" r:id="rId12"/>
    <p:sldId id="317" r:id="rId13"/>
    <p:sldId id="326" r:id="rId14"/>
    <p:sldId id="331" r:id="rId15"/>
    <p:sldId id="327" r:id="rId16"/>
    <p:sldId id="319" r:id="rId17"/>
    <p:sldId id="320" r:id="rId18"/>
    <p:sldId id="318" r:id="rId19"/>
    <p:sldId id="328" r:id="rId20"/>
    <p:sldId id="321" r:id="rId21"/>
    <p:sldId id="330" r:id="rId22"/>
    <p:sldId id="322" r:id="rId23"/>
    <p:sldId id="33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9" autoAdjust="0"/>
    <p:restoredTop sz="92308" autoAdjust="0"/>
  </p:normalViewPr>
  <p:slideViewPr>
    <p:cSldViewPr>
      <p:cViewPr varScale="1">
        <p:scale>
          <a:sx n="101" d="100"/>
          <a:sy n="101" d="100"/>
        </p:scale>
        <p:origin x="-1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53021881320462"/>
          <c:y val="6.6217205419816239E-2"/>
          <c:w val="0.74093956237359071"/>
          <c:h val="0.632537023738943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0.1148209643264191"/>
                  <c:y val="-0.284091251660937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4 142,2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0884746652664782E-2"/>
                  <c:y val="4.10731305645617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222,5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51858604996497"/>
                  <c:y val="1.840655114760256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023890784982935"/>
                      <c:h val="4.5098039215686274E-2"/>
                    </c:manualLayout>
                  </c15:layout>
                  <c15:dlblFieldTable/>
                  <c15:showDataLabelsRange val="0"/>
                </c:ext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Местный бюджет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">
                  <c:v>4142.2</c:v>
                </c:pt>
                <c:pt idx="1">
                  <c:v>222.5</c:v>
                </c:pt>
                <c:pt idx="2">
                  <c:v>84.5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D8004-19EB-4EFE-9863-C70087B45097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AC968-0BF1-4349-8E0D-D51B8419E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22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AC968-0BF1-4349-8E0D-D51B8419EBA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369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7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68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Схема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AC968-0BF1-4349-8E0D-D51B8419EBA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164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AC968-0BF1-4349-8E0D-D51B8419EBA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538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AC968-0BF1-4349-8E0D-D51B8419EBA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286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лесенка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AC968-0BF1-4349-8E0D-D51B8419EBA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28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>
                <a:solidFill>
                  <a:srgbClr val="595959"/>
                </a:solidFill>
              </a:rPr>
              <a:pPr/>
              <a:t>2</a:t>
            </a:fld>
            <a:endParaRPr lang="ru-RU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3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>
                <a:solidFill>
                  <a:srgbClr val="595959"/>
                </a:solidFill>
              </a:rPr>
              <a:pPr/>
              <a:t>3</a:t>
            </a:fld>
            <a:endParaRPr lang="ru-RU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86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68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68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AC968-0BF1-4349-8E0D-D51B8419EBA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678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7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AC968-0BF1-4349-8E0D-D51B8419EBA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419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AC968-0BF1-4349-8E0D-D51B8419EBA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22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4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A97A-C043-4738-B384-61FFFC88FDE4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2DCA9-7A2B-4077-9396-E7B86B08E0E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34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A97A-C043-4738-B384-61FFFC88FDE4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DCA9-7A2B-4077-9396-E7B86B08E0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/>
    </mc:Choice>
    <mc:Fallback xmlns="">
      <p:transition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3861" y="1672934"/>
            <a:ext cx="2630091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779" y="457200"/>
            <a:ext cx="5431583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113861" y="4590288"/>
            <a:ext cx="2635923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2CF755-E898-4F1E-8647-A0EB71EBF8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0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6115050" y="0"/>
            <a:ext cx="302895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9610" y="1683327"/>
            <a:ext cx="2344340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4"/>
            <a:ext cx="6076188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399610" y="4591761"/>
            <a:ext cx="2344340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684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6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994C-0A68-4F64-BDAE-B675475366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2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7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51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1305-4BDC-496D-90D6-7537DB3134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31535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E9B7-D70E-414D-98EC-FF5CEC2FC7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9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0200-3392-431B-A64D-FCB9FCA2AA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6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9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5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755-E898-4F1E-8647-A0EB71EBF8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3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A97A-C043-4738-B384-61FFFC88FDE4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DCA9-7A2B-4077-9396-E7B86B08E0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/>
    </mc:Choice>
    <mc:Fallback xmlns="">
      <p:transition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5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115050" y="0"/>
            <a:ext cx="302895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9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AFD0-002F-45DA-AC56-FBB26B710A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846C-E0CD-48AC-BF46-58816D3205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50" y="5084483"/>
            <a:ext cx="83439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9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0"/>
          </p:nvPr>
        </p:nvSpPr>
        <p:spPr>
          <a:xfrm>
            <a:off x="1" y="1"/>
            <a:ext cx="301752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1"/>
          </p:nvPr>
        </p:nvSpPr>
        <p:spPr>
          <a:xfrm>
            <a:off x="3063240" y="1"/>
            <a:ext cx="301752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2"/>
          </p:nvPr>
        </p:nvSpPr>
        <p:spPr>
          <a:xfrm>
            <a:off x="6126480" y="1"/>
            <a:ext cx="301752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6043123"/>
            <a:ext cx="83439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1790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2483427"/>
            <a:ext cx="78867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10"/>
          </p:nvPr>
        </p:nvSpPr>
        <p:spPr>
          <a:xfrm>
            <a:off x="626269" y="5257800"/>
            <a:ext cx="78867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7985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3861" y="1672934"/>
            <a:ext cx="2630091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779" y="457200"/>
            <a:ext cx="5431583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113861" y="4590288"/>
            <a:ext cx="2635923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2CF755-E898-4F1E-8647-A0EB71EBF8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2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6115050" y="0"/>
            <a:ext cx="302895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9610" y="1683327"/>
            <a:ext cx="2344340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4"/>
            <a:ext cx="6076188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399610" y="4591761"/>
            <a:ext cx="2344340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548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994C-0A68-4F64-BDAE-B675475366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7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50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8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4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1305-4BDC-496D-90D6-7537DB3134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19671"/>
      </p:ext>
    </p:extLst>
  </p:cSld>
  <p:clrMapOvr>
    <a:masterClrMapping/>
  </p:clrMapOvr>
  <p:hf sldNum="0"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E9B7-D70E-414D-98EC-FF5CEC2FC7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5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0200-3392-431B-A64D-FCB9FCA2AA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9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1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5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755-E898-4F1E-8647-A0EB71EBF8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1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5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115050" y="0"/>
            <a:ext cx="302895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2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AFD0-002F-45DA-AC56-FBB26B710A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4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846C-E0CD-48AC-BF46-58816D3205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7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50" y="5084483"/>
            <a:ext cx="83439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9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0"/>
          </p:nvPr>
        </p:nvSpPr>
        <p:spPr>
          <a:xfrm>
            <a:off x="1" y="1"/>
            <a:ext cx="301752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1"/>
          </p:nvPr>
        </p:nvSpPr>
        <p:spPr>
          <a:xfrm>
            <a:off x="3063240" y="1"/>
            <a:ext cx="301752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2"/>
          </p:nvPr>
        </p:nvSpPr>
        <p:spPr>
          <a:xfrm>
            <a:off x="6126480" y="1"/>
            <a:ext cx="301752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6043123"/>
            <a:ext cx="83439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14805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2483427"/>
            <a:ext cx="78867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10"/>
          </p:nvPr>
        </p:nvSpPr>
        <p:spPr>
          <a:xfrm>
            <a:off x="626269" y="5257800"/>
            <a:ext cx="78867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97736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994C-0A68-4F64-BDAE-B675475366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3861" y="1672934"/>
            <a:ext cx="2630091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779" y="457200"/>
            <a:ext cx="5431583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113861" y="4590288"/>
            <a:ext cx="2635923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2CF755-E898-4F1E-8647-A0EB71EBF8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6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6115050" y="0"/>
            <a:ext cx="302895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9610" y="1683327"/>
            <a:ext cx="2344340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4"/>
            <a:ext cx="6076188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399610" y="4591761"/>
            <a:ext cx="2344340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7123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7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5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7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1305-4BDC-496D-90D6-7537DB3134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419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E9B7-D70E-414D-98EC-FF5CEC2FC7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2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0200-3392-431B-A64D-FCB9FCA2AA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4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5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755-E898-4F1E-8647-A0EB71EBF8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3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A97A-C043-4738-B384-61FFFC88FDE4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2DCA9-7A2B-4077-9396-E7B86B08E0E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5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115050" y="0"/>
            <a:ext cx="302895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1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AFD0-002F-45DA-AC56-FBB26B710A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0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846C-E0CD-48AC-BF46-58816D3205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7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50" y="5084483"/>
            <a:ext cx="83439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9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0"/>
          </p:nvPr>
        </p:nvSpPr>
        <p:spPr>
          <a:xfrm>
            <a:off x="1" y="1"/>
            <a:ext cx="301752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1"/>
          </p:nvPr>
        </p:nvSpPr>
        <p:spPr>
          <a:xfrm>
            <a:off x="3063240" y="1"/>
            <a:ext cx="301752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2"/>
          </p:nvPr>
        </p:nvSpPr>
        <p:spPr>
          <a:xfrm>
            <a:off x="6126480" y="1"/>
            <a:ext cx="301752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6043123"/>
            <a:ext cx="83439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33497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2483427"/>
            <a:ext cx="78867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10"/>
          </p:nvPr>
        </p:nvSpPr>
        <p:spPr>
          <a:xfrm>
            <a:off x="626269" y="5257800"/>
            <a:ext cx="78867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87022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3861" y="1672934"/>
            <a:ext cx="2630091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779" y="457200"/>
            <a:ext cx="5431583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113861" y="4590288"/>
            <a:ext cx="2635923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2CF755-E898-4F1E-8647-A0EB71EBF8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9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6115050" y="0"/>
            <a:ext cx="302895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9610" y="1683327"/>
            <a:ext cx="2344340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4"/>
            <a:ext cx="6076188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399610" y="4591761"/>
            <a:ext cx="2344340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809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8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994C-0A68-4F64-BDAE-B675475366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3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7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5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4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532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A97A-C043-4738-B384-61FFFC88FDE4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2DCA9-7A2B-4077-9396-E7B86B08E0E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1305-4BDC-496D-90D6-7537DB3134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9283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E9B7-D70E-414D-98EC-FF5CEC2FC7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6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0200-3392-431B-A64D-FCB9FCA2AA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7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2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5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755-E898-4F1E-8647-A0EB71EBF8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8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5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115050" y="0"/>
            <a:ext cx="302895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6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AFD0-002F-45DA-AC56-FBB26B710A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0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846C-E0CD-48AC-BF46-58816D3205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3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50" y="5084483"/>
            <a:ext cx="83439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9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0"/>
          </p:nvPr>
        </p:nvSpPr>
        <p:spPr>
          <a:xfrm>
            <a:off x="1" y="1"/>
            <a:ext cx="301752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1"/>
          </p:nvPr>
        </p:nvSpPr>
        <p:spPr>
          <a:xfrm>
            <a:off x="3063240" y="1"/>
            <a:ext cx="301752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2"/>
          </p:nvPr>
        </p:nvSpPr>
        <p:spPr>
          <a:xfrm>
            <a:off x="6126480" y="1"/>
            <a:ext cx="301752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6043123"/>
            <a:ext cx="83439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43480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2483427"/>
            <a:ext cx="78867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10"/>
          </p:nvPr>
        </p:nvSpPr>
        <p:spPr>
          <a:xfrm>
            <a:off x="626269" y="5257800"/>
            <a:ext cx="78867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57395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A97A-C043-4738-B384-61FFFC88FDE4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2DCA9-7A2B-4077-9396-E7B86B08E0E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400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3861" y="1672934"/>
            <a:ext cx="2630091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779" y="457200"/>
            <a:ext cx="5431583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113861" y="4590288"/>
            <a:ext cx="2635923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2CF755-E898-4F1E-8647-A0EB71EBF8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2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6115050" y="0"/>
            <a:ext cx="302895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9610" y="1683327"/>
            <a:ext cx="2344340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4"/>
            <a:ext cx="6076188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399610" y="4591761"/>
            <a:ext cx="2344340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062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994C-0A68-4F64-BDAE-B675475366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1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7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56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6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1305-4BDC-496D-90D6-7537DB3134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83861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E9B7-D70E-414D-98EC-FF5CEC2FC7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8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0200-3392-431B-A64D-FCB9FCA2AA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0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3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5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755-E898-4F1E-8647-A0EB71EBF8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3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A97A-C043-4738-B384-61FFFC88FDE4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2DCA9-7A2B-4077-9396-E7B86B08E0E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5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115050" y="0"/>
            <a:ext cx="302895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4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AFD0-002F-45DA-AC56-FBB26B710A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8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846C-E0CD-48AC-BF46-58816D3205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3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50" y="5084483"/>
            <a:ext cx="83439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9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0"/>
          </p:nvPr>
        </p:nvSpPr>
        <p:spPr>
          <a:xfrm>
            <a:off x="1" y="1"/>
            <a:ext cx="301752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1"/>
          </p:nvPr>
        </p:nvSpPr>
        <p:spPr>
          <a:xfrm>
            <a:off x="3063240" y="1"/>
            <a:ext cx="301752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2"/>
          </p:nvPr>
        </p:nvSpPr>
        <p:spPr>
          <a:xfrm>
            <a:off x="6126480" y="1"/>
            <a:ext cx="301752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6043123"/>
            <a:ext cx="83439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0811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2483427"/>
            <a:ext cx="78867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10"/>
          </p:nvPr>
        </p:nvSpPr>
        <p:spPr>
          <a:xfrm>
            <a:off x="626269" y="5257800"/>
            <a:ext cx="78867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9513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3861" y="1672934"/>
            <a:ext cx="2630091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779" y="457200"/>
            <a:ext cx="5431583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113861" y="4590288"/>
            <a:ext cx="2635923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2CF755-E898-4F1E-8647-A0EB71EBF8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4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6115050" y="0"/>
            <a:ext cx="302895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9610" y="1683327"/>
            <a:ext cx="2344340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4"/>
            <a:ext cx="6076188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399610" y="4591761"/>
            <a:ext cx="2344340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382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4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994C-0A68-4F64-BDAE-B675475366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7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55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5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A97A-C043-4738-B384-61FFFC88FDE4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2DCA9-7A2B-4077-9396-E7B86B08E0E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1305-4BDC-496D-90D6-7537DB3134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32650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E9B7-D70E-414D-98EC-FF5CEC2FC7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0200-3392-431B-A64D-FCB9FCA2AA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9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5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755-E898-4F1E-8647-A0EB71EBF8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5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115050" y="0"/>
            <a:ext cx="302895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AFD0-002F-45DA-AC56-FBB26B710A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846C-E0CD-48AC-BF46-58816D3205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3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50" y="5084483"/>
            <a:ext cx="83439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9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0"/>
          </p:nvPr>
        </p:nvSpPr>
        <p:spPr>
          <a:xfrm>
            <a:off x="1" y="1"/>
            <a:ext cx="301752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1"/>
          </p:nvPr>
        </p:nvSpPr>
        <p:spPr>
          <a:xfrm>
            <a:off x="3063240" y="1"/>
            <a:ext cx="301752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2"/>
          </p:nvPr>
        </p:nvSpPr>
        <p:spPr>
          <a:xfrm>
            <a:off x="6126480" y="1"/>
            <a:ext cx="301752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6043123"/>
            <a:ext cx="83439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19175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2483427"/>
            <a:ext cx="78867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10"/>
          </p:nvPr>
        </p:nvSpPr>
        <p:spPr>
          <a:xfrm>
            <a:off x="626269" y="5257800"/>
            <a:ext cx="78867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99435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A97A-C043-4738-B384-61FFFC88FDE4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2DCA9-7A2B-4077-9396-E7B86B08E0E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3861" y="1672934"/>
            <a:ext cx="2630091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779" y="457200"/>
            <a:ext cx="5431583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113861" y="4590288"/>
            <a:ext cx="2635923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2CF755-E898-4F1E-8647-A0EB71EBF8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58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6115050" y="0"/>
            <a:ext cx="302895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9610" y="1683327"/>
            <a:ext cx="2344340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4"/>
            <a:ext cx="6076188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399610" y="4591761"/>
            <a:ext cx="2344340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4500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1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994C-0A68-4F64-BDAE-B675475366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2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7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54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9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1305-4BDC-496D-90D6-7537DB3134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64430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E9B7-D70E-414D-98EC-FF5CEC2FC7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6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0200-3392-431B-A64D-FCB9FCA2AA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5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5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755-E898-4F1E-8647-A0EB71EBF8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2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A97A-C043-4738-B384-61FFFC88FDE4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2DCA9-7A2B-4077-9396-E7B86B08E0E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5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115050" y="0"/>
            <a:ext cx="302895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36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AFD0-002F-45DA-AC56-FBB26B710A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1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846C-E0CD-48AC-BF46-58816D3205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1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50" y="5084483"/>
            <a:ext cx="83439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9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0"/>
          </p:nvPr>
        </p:nvSpPr>
        <p:spPr>
          <a:xfrm>
            <a:off x="1" y="1"/>
            <a:ext cx="301752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1"/>
          </p:nvPr>
        </p:nvSpPr>
        <p:spPr>
          <a:xfrm>
            <a:off x="3063240" y="1"/>
            <a:ext cx="301752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2"/>
          </p:nvPr>
        </p:nvSpPr>
        <p:spPr>
          <a:xfrm>
            <a:off x="6126480" y="1"/>
            <a:ext cx="301752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6043123"/>
            <a:ext cx="83439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1221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2483427"/>
            <a:ext cx="78867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10"/>
          </p:nvPr>
        </p:nvSpPr>
        <p:spPr>
          <a:xfrm>
            <a:off x="626269" y="5257800"/>
            <a:ext cx="78867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7055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3861" y="1672934"/>
            <a:ext cx="2630091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779" y="457200"/>
            <a:ext cx="5431583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113861" y="4590288"/>
            <a:ext cx="2635923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2CF755-E898-4F1E-8647-A0EB71EBF8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2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6115050" y="0"/>
            <a:ext cx="302895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9610" y="1683327"/>
            <a:ext cx="2344340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4"/>
            <a:ext cx="6076188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399610" y="4591761"/>
            <a:ext cx="2344340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6486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994C-0A68-4F64-BDAE-B675475366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1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70977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458953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38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6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A97A-C043-4738-B384-61FFFC88FDE4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2DCA9-7A2B-4077-9396-E7B86B08E0E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F1305-4BDC-496D-90D6-7537DB3134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35144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DE9B7-D70E-414D-98EC-FF5CEC2FC7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4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0200-3392-431B-A64D-FCB9FCA2AA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8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1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5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F755-E898-4F1E-8647-A0EB71EBF8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8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5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115050" y="0"/>
            <a:ext cx="302895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0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AFD0-002F-45DA-AC56-FBB26B710A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2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846C-E0CD-48AC-BF46-58816D3205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4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9144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50" y="5084483"/>
            <a:ext cx="83439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9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0"/>
          </p:nvPr>
        </p:nvSpPr>
        <p:spPr>
          <a:xfrm>
            <a:off x="1" y="1"/>
            <a:ext cx="301752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1"/>
          </p:nvPr>
        </p:nvSpPr>
        <p:spPr>
          <a:xfrm>
            <a:off x="3063240" y="1"/>
            <a:ext cx="301752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2"/>
          </p:nvPr>
        </p:nvSpPr>
        <p:spPr>
          <a:xfrm>
            <a:off x="6126480" y="1"/>
            <a:ext cx="301752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6043123"/>
            <a:ext cx="83439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75087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2483427"/>
            <a:ext cx="78867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10"/>
          </p:nvPr>
        </p:nvSpPr>
        <p:spPr>
          <a:xfrm>
            <a:off x="626269" y="5257800"/>
            <a:ext cx="78867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3974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5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908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6" y="116889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36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8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BCCA97A-C043-4738-B384-61FFFC88FDE4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84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C12DCA9-7A2B-4077-9396-E7B86B08E0E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300"/>
    </mc:Choice>
    <mc:Fallback xmlns=""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338">
              <a:srgbClr val="E4EEF8"/>
            </a:gs>
            <a:gs pos="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4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F1305-4BDC-496D-90D6-7537DB3134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338">
              <a:srgbClr val="E4EEF8"/>
            </a:gs>
            <a:gs pos="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4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F1305-4BDC-496D-90D6-7537DB3134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4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338">
              <a:srgbClr val="E4EEF8"/>
            </a:gs>
            <a:gs pos="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F1305-4BDC-496D-90D6-7537DB3134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2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338">
              <a:srgbClr val="E4EEF8"/>
            </a:gs>
            <a:gs pos="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4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F1305-4BDC-496D-90D6-7537DB3134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0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338">
              <a:srgbClr val="E4EEF8"/>
            </a:gs>
            <a:gs pos="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4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F1305-4BDC-496D-90D6-7537DB3134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2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7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338">
              <a:srgbClr val="E4EEF8"/>
            </a:gs>
            <a:gs pos="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41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F1305-4BDC-496D-90D6-7537DB3134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1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1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6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338">
              <a:srgbClr val="E4EEF8"/>
            </a:gs>
            <a:gs pos="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40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F1305-4BDC-496D-90D6-7537DB3134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0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0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7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338">
              <a:srgbClr val="E4EEF8"/>
            </a:gs>
            <a:gs pos="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F1305-4BDC-496D-90D6-7537DB3134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8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7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5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15" y="0"/>
            <a:ext cx="919511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1" y="764736"/>
            <a:ext cx="7920880" cy="46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75">
        <p14:window dir="vert"/>
      </p:transition>
    </mc:Choice>
    <mc:Fallback xmlns="">
      <p:transition spd="slow" advTm="18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5" y="157210"/>
            <a:ext cx="2386791" cy="1012024"/>
          </a:xfrm>
          <a:prstGeom prst="rect">
            <a:avLst/>
          </a:prstGeom>
        </p:spPr>
      </p:pic>
      <p:sp>
        <p:nvSpPr>
          <p:cNvPr id="3" name="AutoShape 4" descr="https://e.mail.ru/api/v1/messages/attaches/view?id=7qzGrkgo6yMCfPp6TCzbPo1M:C2FJYPCq3Fv&amp;type=cloud_stock&amp;x-email=knol-j%40mail.ru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1419039"/>
            <a:ext cx="8087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Calibri Light"/>
              </a:rPr>
              <a:t>Площадка во дворе МКД (между домами Герасимова 17, Октябрьская 1,3, Быкова 1,2) (</a:t>
            </a:r>
            <a:r>
              <a:rPr lang="en-US" sz="2400" b="1" dirty="0" smtClean="0">
                <a:solidFill>
                  <a:prstClr val="black"/>
                </a:solidFill>
                <a:latin typeface="Calibri Light"/>
              </a:rPr>
              <a:t>I </a:t>
            </a:r>
            <a:r>
              <a:rPr lang="ru-RU" sz="2400" b="1" dirty="0" smtClean="0">
                <a:solidFill>
                  <a:prstClr val="black"/>
                </a:solidFill>
                <a:latin typeface="Calibri Light"/>
              </a:rPr>
              <a:t>этап)</a:t>
            </a:r>
            <a:endParaRPr lang="ru-RU" sz="2400" b="1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2204864"/>
            <a:ext cx="80159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alibri Light"/>
              </a:rPr>
              <a:t>Всего выделено средств для благоустройства данной территории: </a:t>
            </a:r>
          </a:p>
          <a:p>
            <a:r>
              <a:rPr lang="ru-RU" b="1" i="1" dirty="0" smtClean="0">
                <a:solidFill>
                  <a:prstClr val="black"/>
                </a:solidFill>
                <a:latin typeface="Calibri Light"/>
              </a:rPr>
              <a:t>3 068 912,13 </a:t>
            </a:r>
            <a:r>
              <a:rPr lang="ru-RU" dirty="0" smtClean="0">
                <a:solidFill>
                  <a:prstClr val="black"/>
                </a:solidFill>
                <a:latin typeface="Calibri Light"/>
              </a:rPr>
              <a:t>рублей.</a:t>
            </a:r>
          </a:p>
          <a:p>
            <a:r>
              <a:rPr lang="ru-RU" dirty="0" smtClean="0">
                <a:solidFill>
                  <a:prstClr val="black"/>
                </a:solidFill>
                <a:latin typeface="Calibri Light"/>
              </a:rPr>
              <a:t>Заключены 3 контракта:</a:t>
            </a:r>
          </a:p>
          <a:p>
            <a:r>
              <a:rPr lang="ru-RU" dirty="0">
                <a:solidFill>
                  <a:prstClr val="black"/>
                </a:solidFill>
                <a:latin typeface="Calibri Light"/>
              </a:rPr>
              <a:t>А</a:t>
            </a:r>
            <a:r>
              <a:rPr lang="ru-RU" dirty="0" smtClean="0">
                <a:solidFill>
                  <a:prstClr val="black"/>
                </a:solidFill>
                <a:latin typeface="Calibri Light"/>
              </a:rPr>
              <a:t>сфальтирование площадки (основа катка) на сумму </a:t>
            </a:r>
          </a:p>
          <a:p>
            <a:r>
              <a:rPr lang="ru-RU" dirty="0" smtClean="0">
                <a:solidFill>
                  <a:prstClr val="black"/>
                </a:solidFill>
                <a:latin typeface="Calibri Light"/>
              </a:rPr>
              <a:t>410 693,03;</a:t>
            </a:r>
          </a:p>
          <a:p>
            <a:r>
              <a:rPr lang="ru-RU" dirty="0">
                <a:solidFill>
                  <a:prstClr val="black"/>
                </a:solidFill>
                <a:latin typeface="Calibri Light"/>
              </a:rPr>
              <a:t>П</a:t>
            </a:r>
            <a:r>
              <a:rPr lang="ru-RU" dirty="0" smtClean="0">
                <a:solidFill>
                  <a:prstClr val="black"/>
                </a:solidFill>
                <a:latin typeface="Calibri Light"/>
              </a:rPr>
              <a:t>оставка и установка спортивной площадки на сумму   </a:t>
            </a:r>
          </a:p>
          <a:p>
            <a:r>
              <a:rPr lang="ru-RU" dirty="0" smtClean="0">
                <a:solidFill>
                  <a:prstClr val="black"/>
                </a:solidFill>
                <a:latin typeface="Calibri Light"/>
              </a:rPr>
              <a:t>2 414 027,55;  </a:t>
            </a:r>
          </a:p>
          <a:p>
            <a:r>
              <a:rPr lang="ru-RU" dirty="0">
                <a:solidFill>
                  <a:prstClr val="black"/>
                </a:solidFill>
                <a:latin typeface="Calibri Light"/>
              </a:rPr>
              <a:t>Б</a:t>
            </a:r>
            <a:r>
              <a:rPr lang="ru-RU" dirty="0" smtClean="0">
                <a:solidFill>
                  <a:prstClr val="black"/>
                </a:solidFill>
                <a:latin typeface="Calibri Light"/>
              </a:rPr>
              <a:t>лагоустройство площадки, освещение, ограждение, установка урн, скамеек на сумму 244 191,55.</a:t>
            </a:r>
          </a:p>
          <a:p>
            <a:endParaRPr lang="ru-RU" dirty="0">
              <a:solidFill>
                <a:prstClr val="black"/>
              </a:solidFill>
              <a:latin typeface="Calibri Light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Calibri Light"/>
              </a:rPr>
              <a:t>Сроки выполнения работ по контрактам с 01.04.2021-31.08.2021 год.</a:t>
            </a:r>
          </a:p>
        </p:txBody>
      </p:sp>
    </p:spTree>
    <p:extLst>
      <p:ext uri="{BB962C8B-B14F-4D97-AF65-F5344CB8AC3E}">
        <p14:creationId xmlns:p14="http://schemas.microsoft.com/office/powerpoint/2010/main" val="38618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9" y="174804"/>
            <a:ext cx="2387598" cy="10134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1419039"/>
            <a:ext cx="808793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Calibri Light"/>
              </a:rPr>
              <a:t>Цель проекта: </a:t>
            </a:r>
          </a:p>
          <a:p>
            <a:r>
              <a:rPr lang="ru-RU" dirty="0" smtClean="0">
                <a:solidFill>
                  <a:prstClr val="black"/>
                </a:solidFill>
                <a:latin typeface="Calibri Light"/>
              </a:rPr>
              <a:t>Развитие спортивных навыков и сама возможность занятий на подготовленных площадках. Это очень важно для всестороннего развития молодежи и подростков, так же не исключается и возможность вовлечения старших поколений в спортивные занятия.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Calibri Light"/>
              </a:rPr>
              <a:t>Функционально-планировочное решение:</a:t>
            </a:r>
          </a:p>
          <a:p>
            <a:r>
              <a:rPr lang="ru-RU" dirty="0" smtClean="0">
                <a:solidFill>
                  <a:prstClr val="black"/>
                </a:solidFill>
                <a:latin typeface="Calibri Light"/>
              </a:rPr>
              <a:t>Площадка во дворе МКД имеет прямоугольную форму с размерами 100х110 м. </a:t>
            </a:r>
          </a:p>
          <a:p>
            <a:r>
              <a:rPr lang="ru-RU" dirty="0" smtClean="0">
                <a:solidFill>
                  <a:prstClr val="black"/>
                </a:solidFill>
                <a:latin typeface="Calibri Light"/>
              </a:rPr>
              <a:t>На </a:t>
            </a:r>
            <a:r>
              <a:rPr lang="en-US" dirty="0" smtClean="0">
                <a:solidFill>
                  <a:prstClr val="black"/>
                </a:solidFill>
                <a:latin typeface="Calibri Light"/>
              </a:rPr>
              <a:t>I</a:t>
            </a:r>
            <a:r>
              <a:rPr lang="ru-RU" dirty="0" smtClean="0">
                <a:solidFill>
                  <a:prstClr val="black"/>
                </a:solidFill>
                <a:latin typeface="Calibri Light"/>
              </a:rPr>
              <a:t> этапе  благоустройства будет создана спортивная зона, в которую будут входить:</a:t>
            </a:r>
          </a:p>
          <a:p>
            <a:r>
              <a:rPr lang="ru-RU" dirty="0" smtClean="0">
                <a:solidFill>
                  <a:prstClr val="black"/>
                </a:solidFill>
                <a:latin typeface="Calibri Light"/>
              </a:rPr>
              <a:t>Спортивная универсальная площадка 20х32 м;</a:t>
            </a:r>
          </a:p>
          <a:p>
            <a:r>
              <a:rPr lang="ru-RU" dirty="0" smtClean="0">
                <a:solidFill>
                  <a:prstClr val="black"/>
                </a:solidFill>
                <a:latin typeface="Calibri Light"/>
              </a:rPr>
              <a:t>Асфальтированная площадка;</a:t>
            </a:r>
          </a:p>
          <a:p>
            <a:r>
              <a:rPr lang="ru-RU" dirty="0" smtClean="0">
                <a:solidFill>
                  <a:prstClr val="black"/>
                </a:solidFill>
                <a:latin typeface="Calibri Light"/>
              </a:rPr>
              <a:t>Ограждение- </a:t>
            </a:r>
            <a:r>
              <a:rPr lang="ru-RU" dirty="0" err="1" smtClean="0">
                <a:solidFill>
                  <a:prstClr val="black"/>
                </a:solidFill>
                <a:latin typeface="Calibri Light"/>
              </a:rPr>
              <a:t>воркаут</a:t>
            </a:r>
            <a:r>
              <a:rPr lang="ru-RU" dirty="0" smtClean="0">
                <a:solidFill>
                  <a:prstClr val="black"/>
                </a:solidFill>
                <a:latin typeface="Calibri Light"/>
              </a:rPr>
              <a:t>.</a:t>
            </a:r>
          </a:p>
          <a:p>
            <a:r>
              <a:rPr lang="ru-RU" dirty="0" smtClean="0">
                <a:solidFill>
                  <a:prstClr val="black"/>
                </a:solidFill>
                <a:latin typeface="Calibri Light"/>
              </a:rPr>
              <a:t>На </a:t>
            </a:r>
            <a:r>
              <a:rPr lang="en-US" dirty="0" smtClean="0">
                <a:solidFill>
                  <a:prstClr val="black"/>
                </a:solidFill>
                <a:latin typeface="Calibri Light"/>
              </a:rPr>
              <a:t>II</a:t>
            </a:r>
            <a:r>
              <a:rPr lang="ru-RU" dirty="0" smtClean="0">
                <a:solidFill>
                  <a:prstClr val="black"/>
                </a:solidFill>
                <a:latin typeface="Calibri Light"/>
              </a:rPr>
              <a:t> этапе благоустройства будут созданы:</a:t>
            </a:r>
          </a:p>
          <a:p>
            <a:r>
              <a:rPr lang="ru-RU" dirty="0" smtClean="0">
                <a:solidFill>
                  <a:prstClr val="black"/>
                </a:solidFill>
                <a:latin typeface="Calibri Light"/>
              </a:rPr>
              <a:t>Детская площадка;</a:t>
            </a:r>
          </a:p>
          <a:p>
            <a:r>
              <a:rPr lang="ru-RU" dirty="0" smtClean="0">
                <a:solidFill>
                  <a:prstClr val="black"/>
                </a:solidFill>
                <a:latin typeface="Calibri Light"/>
              </a:rPr>
              <a:t>Парковки;</a:t>
            </a:r>
          </a:p>
          <a:p>
            <a:r>
              <a:rPr lang="ru-RU" dirty="0" smtClean="0">
                <a:solidFill>
                  <a:prstClr val="black"/>
                </a:solidFill>
                <a:latin typeface="Calibri Light"/>
              </a:rPr>
              <a:t>Зоны отдыха.</a:t>
            </a:r>
          </a:p>
          <a:p>
            <a:endParaRPr lang="ru-RU" sz="2400" b="1" dirty="0">
              <a:solidFill>
                <a:prstClr val="black"/>
              </a:solidFill>
              <a:latin typeface="Calibri Light"/>
            </a:endParaRPr>
          </a:p>
          <a:p>
            <a:endParaRPr lang="ru-RU" sz="2400" b="1" dirty="0">
              <a:solidFill>
                <a:prstClr val="black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5990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9" y="174804"/>
            <a:ext cx="2387598" cy="101340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031" y="1189257"/>
            <a:ext cx="17621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5"/>
          <a:srcRect l="7224" t="10683" r="1699" b="7356"/>
          <a:stretch/>
        </p:blipFill>
        <p:spPr bwMode="auto">
          <a:xfrm>
            <a:off x="179512" y="1200150"/>
            <a:ext cx="8784976" cy="52531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74031" y="5949280"/>
            <a:ext cx="521844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Общий вид площадки  (благоустройство 2021 и 2022 годы)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8435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404665"/>
            <a:ext cx="68407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i="1" dirty="0">
                <a:latin typeface="Calibri"/>
              </a:rPr>
              <a:t>Благоустройство на 2021 год </a:t>
            </a:r>
            <a:r>
              <a:rPr lang="ru-RU" sz="2000" i="1" dirty="0" smtClean="0">
                <a:latin typeface="Calibri"/>
              </a:rPr>
              <a:t>(</a:t>
            </a:r>
            <a:r>
              <a:rPr lang="en-US" sz="2000" i="1" dirty="0" smtClean="0">
                <a:latin typeface="Calibri"/>
              </a:rPr>
              <a:t>I </a:t>
            </a:r>
            <a:r>
              <a:rPr lang="ru-RU" sz="2000" i="1" dirty="0" smtClean="0">
                <a:latin typeface="Calibri"/>
              </a:rPr>
              <a:t>этап)</a:t>
            </a:r>
          </a:p>
          <a:p>
            <a:pPr lvl="0" algn="ctr"/>
            <a:r>
              <a:rPr lang="ru-RU" sz="1600" i="1" dirty="0" smtClean="0">
                <a:latin typeface="Calibri"/>
              </a:rPr>
              <a:t> установка спортивной площадки, асфальтирование площадки, зимой будет использоваться под каток, летом, как площадка для культурно-массовых мероприятий, установка скамеек,  урн, освещения</a:t>
            </a:r>
            <a:endParaRPr lang="ru-RU" sz="1600" i="1" dirty="0">
              <a:latin typeface="Calibri"/>
            </a:endParaRPr>
          </a:p>
        </p:txBody>
      </p:sp>
      <p:pic>
        <p:nvPicPr>
          <p:cNvPr id="1026" name="Picture 2" descr="C:\Users\YULIA\AppData\Local\Temp\Rar$DIa0.477\IMG_5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43" y="1789660"/>
            <a:ext cx="820891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 rot="5575503">
            <a:off x="4621438" y="2752159"/>
            <a:ext cx="158285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8936502">
            <a:off x="5467981" y="4393617"/>
            <a:ext cx="484632" cy="14131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08105" y="1988841"/>
            <a:ext cx="864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FF0000"/>
                </a:solidFill>
                <a:latin typeface="Calibri"/>
              </a:rPr>
              <a:t>1 этап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5661249"/>
            <a:ext cx="10081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FF0000"/>
                </a:solidFill>
                <a:latin typeface="Calibri"/>
              </a:rPr>
              <a:t>1 этап</a:t>
            </a:r>
          </a:p>
        </p:txBody>
      </p:sp>
    </p:spTree>
    <p:extLst>
      <p:ext uri="{BB962C8B-B14F-4D97-AF65-F5344CB8AC3E}">
        <p14:creationId xmlns:p14="http://schemas.microsoft.com/office/powerpoint/2010/main" val="17504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9482" y="846698"/>
            <a:ext cx="5986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Calibri Light"/>
              </a:rPr>
              <a:t> </a:t>
            </a:r>
            <a:endParaRPr lang="ru-RU" sz="2400" dirty="0">
              <a:solidFill>
                <a:prstClr val="black"/>
              </a:solidFill>
              <a:latin typeface="Calibri Light"/>
            </a:endParaRPr>
          </a:p>
        </p:txBody>
      </p:sp>
      <p:pic>
        <p:nvPicPr>
          <p:cNvPr id="6" name="Объект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9" y="174804"/>
            <a:ext cx="2387598" cy="10134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29482" y="708198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Спортивная универсальная площадка 20х32 м</a:t>
            </a:r>
          </a:p>
          <a:p>
            <a:endParaRPr lang="ru-RU" sz="2800" dirty="0"/>
          </a:p>
        </p:txBody>
      </p:sp>
      <p:pic>
        <p:nvPicPr>
          <p:cNvPr id="5122" name="Рисунок 2" descr="https://images.ru.prom.st/747748147_w640_h640_sportivnaya-futbolnaya-ploschadka.jpg"/>
          <p:cNvPicPr>
            <a:picLocks noChangeAspect="1" noChangeArrowheads="1"/>
          </p:cNvPicPr>
          <p:nvPr/>
        </p:nvPicPr>
        <p:blipFill>
          <a:blip r:embed="rId4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9"/>
          <a:stretch>
            <a:fillRect/>
          </a:stretch>
        </p:blipFill>
        <p:spPr bwMode="auto">
          <a:xfrm>
            <a:off x="611560" y="1827759"/>
            <a:ext cx="7776864" cy="428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27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9482" y="846698"/>
            <a:ext cx="5986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Calibri Light"/>
              </a:rPr>
              <a:t> </a:t>
            </a:r>
            <a:endParaRPr lang="ru-RU" sz="2400" dirty="0">
              <a:solidFill>
                <a:prstClr val="black"/>
              </a:solidFill>
              <a:latin typeface="Calibri Light"/>
            </a:endParaRPr>
          </a:p>
        </p:txBody>
      </p:sp>
      <p:pic>
        <p:nvPicPr>
          <p:cNvPr id="6" name="Объект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9" y="174804"/>
            <a:ext cx="2387598" cy="10134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29482" y="708198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Схема </a:t>
            </a:r>
            <a:r>
              <a:rPr lang="ru-RU" sz="1600" dirty="0" smtClean="0"/>
              <a:t>элементного </a:t>
            </a:r>
            <a:r>
              <a:rPr lang="ru-RU" sz="1600" dirty="0" smtClean="0"/>
              <a:t>ограждения спортивной зоны</a:t>
            </a:r>
            <a:endParaRPr lang="ru-RU" sz="1600" dirty="0"/>
          </a:p>
          <a:p>
            <a:endParaRPr lang="ru-RU" sz="280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7164" t="30618" r="12487" b="31222"/>
          <a:stretch/>
        </p:blipFill>
        <p:spPr bwMode="auto">
          <a:xfrm>
            <a:off x="454001" y="1724355"/>
            <a:ext cx="8058725" cy="29100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1763688" y="1723861"/>
            <a:ext cx="144016" cy="6250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034115">
            <a:off x="4282384" y="1693055"/>
            <a:ext cx="156439" cy="558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516216" y="1972254"/>
            <a:ext cx="147066" cy="703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0594092">
            <a:off x="2700798" y="4221919"/>
            <a:ext cx="113867" cy="985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2041580" y="3737007"/>
            <a:ext cx="144015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0806924">
            <a:off x="5383987" y="1372070"/>
            <a:ext cx="135897" cy="819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199626">
            <a:off x="5107012" y="1395925"/>
            <a:ext cx="157613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rot="10800000" flipH="1" flipV="1">
            <a:off x="2513023" y="4948071"/>
            <a:ext cx="132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400" dirty="0" smtClean="0">
              <a:solidFill>
                <a:prstClr val="black"/>
              </a:solidFill>
            </a:endParaRPr>
          </a:p>
          <a:p>
            <a:pPr lvl="0"/>
            <a:r>
              <a:rPr lang="ru-RU" sz="1400" dirty="0" smtClean="0">
                <a:solidFill>
                  <a:prstClr val="black"/>
                </a:solidFill>
              </a:rPr>
              <a:t>скамейка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 flipH="1" flipV="1">
            <a:off x="1403647" y="1216170"/>
            <a:ext cx="781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400" dirty="0" smtClean="0">
              <a:solidFill>
                <a:prstClr val="black"/>
              </a:solidFill>
            </a:endParaRPr>
          </a:p>
          <a:p>
            <a:pPr lvl="0"/>
            <a:r>
              <a:rPr lang="ru-RU" sz="1400" dirty="0" smtClean="0">
                <a:solidFill>
                  <a:prstClr val="black"/>
                </a:solidFill>
              </a:rPr>
              <a:t>турник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 flipH="1" flipV="1">
            <a:off x="1844080" y="4698025"/>
            <a:ext cx="821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400" dirty="0" smtClean="0">
              <a:solidFill>
                <a:prstClr val="black"/>
              </a:solidFill>
            </a:endParaRPr>
          </a:p>
          <a:p>
            <a:pPr lvl="0"/>
            <a:r>
              <a:rPr lang="ru-RU" sz="1400" dirty="0" smtClean="0">
                <a:solidFill>
                  <a:prstClr val="black"/>
                </a:solidFill>
              </a:rPr>
              <a:t>турник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44" y="891463"/>
            <a:ext cx="7985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995936" y="1398464"/>
            <a:ext cx="9485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лесенка</a:t>
            </a:r>
          </a:p>
        </p:txBody>
      </p:sp>
      <p:sp>
        <p:nvSpPr>
          <p:cNvPr id="23" name="TextBox 22"/>
          <p:cNvSpPr txBox="1"/>
          <p:nvPr/>
        </p:nvSpPr>
        <p:spPr>
          <a:xfrm rot="10800000" flipH="1" flipV="1">
            <a:off x="6156176" y="1233901"/>
            <a:ext cx="1695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1400" dirty="0" smtClean="0">
              <a:solidFill>
                <a:prstClr val="black"/>
              </a:solidFill>
            </a:endParaRPr>
          </a:p>
          <a:p>
            <a:pPr lvl="0"/>
            <a:r>
              <a:rPr lang="ru-RU" sz="1400" dirty="0" smtClean="0">
                <a:solidFill>
                  <a:prstClr val="black"/>
                </a:solidFill>
              </a:rPr>
              <a:t>скамейка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5646" y="5484464"/>
            <a:ext cx="77712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Отделение парковочной зоны от спортивной зоны сделано в виде функционального ограждения, который можно использовать также в спортивных целях (турники, лесенки, скамейки). Также ограждение решили  сделать приближенным к одному из элементов фирменного стиля </a:t>
            </a:r>
            <a:r>
              <a:rPr lang="ru-RU" sz="1400" dirty="0" err="1" smtClean="0"/>
              <a:t>брендирования</a:t>
            </a:r>
            <a:r>
              <a:rPr lang="ru-RU" sz="1400" dirty="0"/>
              <a:t> </a:t>
            </a:r>
            <a:r>
              <a:rPr lang="ru-RU" sz="1400" dirty="0" smtClean="0"/>
              <a:t>федерального проекта «Формирование комфортной городской среды»</a:t>
            </a:r>
            <a:endParaRPr lang="ru-RU" sz="1400" dirty="0"/>
          </a:p>
          <a:p>
            <a:endParaRPr lang="ru-RU" sz="2800" dirty="0"/>
          </a:p>
        </p:txBody>
      </p:sp>
      <p:pic>
        <p:nvPicPr>
          <p:cNvPr id="25" name="Рисунок 24"/>
          <p:cNvPicPr/>
          <p:nvPr/>
        </p:nvPicPr>
        <p:blipFill rotWithShape="1">
          <a:blip r:embed="rId6"/>
          <a:srcRect l="53867" t="45090" r="20162" b="48497"/>
          <a:stretch/>
        </p:blipFill>
        <p:spPr bwMode="auto">
          <a:xfrm>
            <a:off x="4944494" y="3933056"/>
            <a:ext cx="3806069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622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836712"/>
            <a:ext cx="6309345" cy="108012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200" b="1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«Формирование комфортной городской среды»</a:t>
            </a:r>
            <a:endParaRPr lang="ru-RU" sz="3200" b="1" i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87" y="2492896"/>
            <a:ext cx="8926009" cy="3174126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+mj-ea"/>
                <a:cs typeface="+mj-cs"/>
              </a:rPr>
              <a:t>Общие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+mj-ea"/>
                <a:cs typeface="+mj-cs"/>
              </a:rPr>
              <a:t>сведения о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+mj-ea"/>
                <a:cs typeface="+mj-cs"/>
              </a:rPr>
              <a:t>проекте на 2021 год</a:t>
            </a:r>
            <a:endParaRPr lang="ru-RU" sz="2000" u="sng" dirty="0">
              <a:solidFill>
                <a:schemeClr val="accent1">
                  <a:lumMod val="75000"/>
                </a:schemeClr>
              </a:solidFill>
              <a:latin typeface="Helvetica Neue"/>
            </a:endParaRPr>
          </a:p>
          <a:p>
            <a:pPr algn="just"/>
            <a:r>
              <a:rPr lang="ru-RU" sz="2400" i="1" u="sng" dirty="0" smtClean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Задача</a:t>
            </a:r>
            <a:r>
              <a:rPr lang="ru-RU" sz="2400" dirty="0" smtClean="0">
                <a:solidFill>
                  <a:schemeClr val="tx2"/>
                </a:solidFill>
                <a:latin typeface="Helvetica Neue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Helvetica Neue"/>
              </a:rPr>
              <a:t>- </a:t>
            </a:r>
            <a:r>
              <a:rPr lang="ru-RU" sz="2000" b="1" dirty="0" smtClean="0">
                <a:latin typeface="+mj-lt"/>
              </a:rPr>
              <a:t>повышение </a:t>
            </a:r>
            <a:r>
              <a:rPr lang="ru-RU" sz="2000" b="1" dirty="0">
                <a:latin typeface="+mj-lt"/>
              </a:rPr>
              <a:t>уровня благоустройства </a:t>
            </a:r>
            <a:r>
              <a:rPr lang="ru-RU" sz="2000" b="1" dirty="0" smtClean="0">
                <a:latin typeface="+mj-lt"/>
              </a:rPr>
              <a:t>общественной территории в </a:t>
            </a:r>
            <a:r>
              <a:rPr lang="ru-RU" sz="2000" b="1" dirty="0">
                <a:latin typeface="+mj-lt"/>
              </a:rPr>
              <a:t>муниципальном образовании «Город Покров».</a:t>
            </a:r>
            <a:endParaRPr lang="ru-RU" sz="2000" b="1" dirty="0" smtClean="0">
              <a:solidFill>
                <a:schemeClr val="tx2"/>
              </a:solidFill>
              <a:latin typeface="+mj-lt"/>
            </a:endParaRPr>
          </a:p>
          <a:p>
            <a:pPr algn="just"/>
            <a:r>
              <a:rPr lang="ru-RU" sz="2400" i="1" u="sng" dirty="0" smtClean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Цель проекта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Helvetica Neue"/>
              </a:rPr>
              <a:t>- </a:t>
            </a:r>
            <a:r>
              <a:rPr lang="ru-RU" sz="2000" b="1" dirty="0" smtClean="0">
                <a:latin typeface="Calibri Light" pitchFamily="34" charset="0"/>
              </a:rPr>
              <a:t>совершенствование </a:t>
            </a:r>
            <a:r>
              <a:rPr lang="ru-RU" sz="2000" b="1" dirty="0">
                <a:latin typeface="Calibri Light" pitchFamily="34" charset="0"/>
              </a:rPr>
              <a:t>внешнего облика, </a:t>
            </a:r>
            <a:r>
              <a:rPr lang="ru-RU" sz="2000" b="1" dirty="0" smtClean="0">
                <a:latin typeface="Calibri Light" pitchFamily="34" charset="0"/>
              </a:rPr>
              <a:t>повышение </a:t>
            </a:r>
            <a:r>
              <a:rPr lang="ru-RU" sz="2000" b="1" dirty="0">
                <a:latin typeface="Calibri Light" pitchFamily="34" charset="0"/>
              </a:rPr>
              <a:t>уровня благоустройства и комфортности проживания в муниципальном образовании «Город Покров</a:t>
            </a:r>
            <a:r>
              <a:rPr lang="ru-RU" sz="2000" b="1" dirty="0" smtClean="0">
                <a:latin typeface="Calibri Light" pitchFamily="34" charset="0"/>
              </a:rPr>
              <a:t>».</a:t>
            </a:r>
          </a:p>
          <a:p>
            <a:r>
              <a:rPr lang="ru-RU" sz="2400" i="1" u="sng" dirty="0" smtClean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Финансирование</a:t>
            </a:r>
            <a:r>
              <a:rPr lang="ru-RU" sz="2400" dirty="0" smtClean="0">
                <a:solidFill>
                  <a:schemeClr val="tx2"/>
                </a:solidFill>
                <a:latin typeface="Helvetica Neue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Helvetica Neue"/>
              </a:rPr>
              <a:t>– </a:t>
            </a:r>
            <a:r>
              <a:rPr lang="ru-RU" sz="2000" b="1" dirty="0" smtClean="0">
                <a:solidFill>
                  <a:schemeClr val="tx2"/>
                </a:solidFill>
                <a:latin typeface="Helvetica Neue"/>
              </a:rPr>
              <a:t>4 449,2</a:t>
            </a:r>
            <a:r>
              <a:rPr lang="ru-RU" sz="2000" b="1" dirty="0" smtClean="0">
                <a:latin typeface="Helvetica Neue"/>
              </a:rPr>
              <a:t>  </a:t>
            </a:r>
            <a:r>
              <a:rPr lang="ru-RU" sz="2000" dirty="0" smtClean="0">
                <a:latin typeface="Helvetica Neue"/>
              </a:rPr>
              <a:t>тыс. руб.</a:t>
            </a:r>
          </a:p>
          <a:p>
            <a:pPr marL="45720" indent="0" algn="just">
              <a:buNone/>
            </a:pPr>
            <a:endParaRPr lang="ru-RU" sz="3200" dirty="0" smtClean="0">
              <a:solidFill>
                <a:schemeClr val="tx2"/>
              </a:solidFill>
              <a:latin typeface="Helvetica Neue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76" y="157210"/>
            <a:ext cx="2386791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4669" y="187891"/>
            <a:ext cx="6519333" cy="688932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Финансирование 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700808"/>
            <a:ext cx="4754375" cy="3456384"/>
          </a:xfrm>
        </p:spPr>
        <p:txBody>
          <a:bodyPr rtlCol="0"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prstClr val="black"/>
                </a:solidFill>
                <a:latin typeface="+mj-lt"/>
              </a:rPr>
              <a:t>На </a:t>
            </a:r>
            <a:r>
              <a:rPr lang="ru-RU" sz="2000" b="1" dirty="0" smtClean="0">
                <a:solidFill>
                  <a:prstClr val="black"/>
                </a:solidFill>
                <a:latin typeface="+mj-lt"/>
              </a:rPr>
              <a:t> благоустройство  выделено –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+mj-lt"/>
              </a:rPr>
              <a:t>4 449,2</a:t>
            </a:r>
            <a:r>
              <a:rPr lang="ru-RU" sz="2000" b="1" dirty="0" smtClean="0">
                <a:latin typeface="Calibri Light" pitchFamily="34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+mj-lt"/>
              </a:rPr>
              <a:t>тыс</a:t>
            </a:r>
            <a:r>
              <a:rPr lang="ru-RU" sz="2000" b="1" dirty="0">
                <a:solidFill>
                  <a:prstClr val="black"/>
                </a:solidFill>
                <a:latin typeface="+mj-lt"/>
              </a:rPr>
              <a:t>. руб. </a:t>
            </a:r>
            <a:r>
              <a:rPr lang="ru-RU" sz="2000" b="1" dirty="0" smtClean="0">
                <a:solidFill>
                  <a:prstClr val="black"/>
                </a:solidFill>
                <a:latin typeface="+mj-lt"/>
              </a:rPr>
              <a:t>,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+mj-lt"/>
              </a:rPr>
              <a:t>из них: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  <a:latin typeface="+mj-lt"/>
              </a:rPr>
              <a:t>-</a:t>
            </a:r>
            <a:r>
              <a:rPr lang="ru-RU" sz="2000" dirty="0">
                <a:solidFill>
                  <a:prstClr val="black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+mj-lt"/>
              </a:rPr>
              <a:t>федеральный бюджет – </a:t>
            </a:r>
            <a:r>
              <a:rPr lang="ru-RU" sz="2000" b="1" dirty="0" smtClean="0"/>
              <a:t>4 142,2</a:t>
            </a:r>
            <a:r>
              <a:rPr lang="ru-RU" sz="2000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+mj-lt"/>
              </a:rPr>
              <a:t>тыс. руб.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  <a:latin typeface="+mj-lt"/>
              </a:rPr>
              <a:t>- областной бюджет  - </a:t>
            </a:r>
            <a:r>
              <a:rPr lang="ru-RU" sz="2000" b="1" dirty="0" smtClean="0">
                <a:solidFill>
                  <a:prstClr val="black"/>
                </a:solidFill>
                <a:latin typeface="+mj-lt"/>
              </a:rPr>
              <a:t>84,5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prstClr val="black"/>
                </a:solidFill>
                <a:latin typeface="+mj-lt"/>
              </a:rPr>
              <a:t>тыс. руб.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  <a:latin typeface="+mj-lt"/>
              </a:rPr>
              <a:t>- местный бюджет  - </a:t>
            </a:r>
            <a:r>
              <a:rPr lang="ru-RU" sz="2000" b="1" dirty="0" smtClean="0">
                <a:solidFill>
                  <a:prstClr val="black"/>
                </a:solidFill>
                <a:latin typeface="+mj-lt"/>
              </a:rPr>
              <a:t>222,5</a:t>
            </a:r>
            <a:r>
              <a:rPr lang="ru-RU" sz="2000" dirty="0" smtClean="0">
                <a:solidFill>
                  <a:prstClr val="black"/>
                </a:solidFill>
                <a:latin typeface="+mj-lt"/>
              </a:rPr>
              <a:t> тыс. руб.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400" dirty="0">
              <a:solidFill>
                <a:prstClr val="black"/>
              </a:solidFill>
              <a:latin typeface="+mj-l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+mj-lt"/>
              </a:rPr>
              <a:t> </a:t>
            </a:r>
            <a:endParaRPr lang="ru-RU" sz="2400" dirty="0">
              <a:solidFill>
                <a:prstClr val="black"/>
              </a:solidFill>
              <a:latin typeface="+mj-lt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958990845"/>
              </p:ext>
            </p:extLst>
          </p:nvPr>
        </p:nvGraphicFramePr>
        <p:xfrm>
          <a:off x="93150" y="1197941"/>
          <a:ext cx="4417695" cy="5174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Объект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" y="152195"/>
            <a:ext cx="2463799" cy="104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9" y="174804"/>
            <a:ext cx="2387598" cy="10134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1419039"/>
            <a:ext cx="8087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Calibri Light"/>
              </a:rPr>
              <a:t>Сквер ветеранов на улице Ленина</a:t>
            </a:r>
            <a:endParaRPr lang="ru-RU" sz="2400" b="1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2204864"/>
            <a:ext cx="80159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Calibri Light"/>
              </a:rPr>
              <a:t>Всего выделено средств для благоустройства данной территории: </a:t>
            </a:r>
          </a:p>
          <a:p>
            <a:r>
              <a:rPr lang="ru-RU" b="1" i="1" dirty="0" smtClean="0">
                <a:solidFill>
                  <a:prstClr val="black"/>
                </a:solidFill>
                <a:latin typeface="Calibri Light"/>
              </a:rPr>
              <a:t>1 380 245,76 </a:t>
            </a:r>
            <a:r>
              <a:rPr lang="ru-RU" dirty="0" smtClean="0">
                <a:solidFill>
                  <a:prstClr val="black"/>
                </a:solidFill>
                <a:latin typeface="Calibri Light"/>
              </a:rPr>
              <a:t>рублей.</a:t>
            </a:r>
          </a:p>
          <a:p>
            <a:r>
              <a:rPr lang="ru-RU" dirty="0" smtClean="0">
                <a:solidFill>
                  <a:prstClr val="black"/>
                </a:solidFill>
                <a:latin typeface="Calibri Light"/>
              </a:rPr>
              <a:t>Заключены 3 контракта:</a:t>
            </a:r>
          </a:p>
          <a:p>
            <a:r>
              <a:rPr lang="ru-RU" dirty="0" smtClean="0">
                <a:solidFill>
                  <a:prstClr val="black"/>
                </a:solidFill>
                <a:latin typeface="Calibri Light"/>
              </a:rPr>
              <a:t>Устройство плитки, озеленение, освещение, установка скамеек, урн на сумму 760 000,00</a:t>
            </a:r>
          </a:p>
          <a:p>
            <a:r>
              <a:rPr lang="ru-RU" dirty="0">
                <a:solidFill>
                  <a:prstClr val="black"/>
                </a:solidFill>
                <a:latin typeface="Calibri Light"/>
              </a:rPr>
              <a:t>У</a:t>
            </a:r>
            <a:r>
              <a:rPr lang="ru-RU" dirty="0" smtClean="0">
                <a:solidFill>
                  <a:prstClr val="black"/>
                </a:solidFill>
                <a:latin typeface="Calibri Light"/>
              </a:rPr>
              <a:t>стройство нового забора на сумму           </a:t>
            </a:r>
          </a:p>
          <a:p>
            <a:r>
              <a:rPr lang="ru-RU" dirty="0" smtClean="0">
                <a:solidFill>
                  <a:prstClr val="black"/>
                </a:solidFill>
                <a:latin typeface="Calibri Light"/>
              </a:rPr>
              <a:t>330 759,46 </a:t>
            </a:r>
          </a:p>
          <a:p>
            <a:r>
              <a:rPr lang="ru-RU" dirty="0">
                <a:solidFill>
                  <a:prstClr val="black"/>
                </a:solidFill>
                <a:latin typeface="Calibri Light"/>
              </a:rPr>
              <a:t>Р</a:t>
            </a:r>
            <a:r>
              <a:rPr lang="ru-RU" dirty="0" smtClean="0">
                <a:solidFill>
                  <a:prstClr val="black"/>
                </a:solidFill>
                <a:latin typeface="Calibri Light"/>
              </a:rPr>
              <a:t>еконструкция элементов существующего забора на сумму </a:t>
            </a:r>
          </a:p>
          <a:p>
            <a:r>
              <a:rPr lang="ru-RU" dirty="0" smtClean="0">
                <a:solidFill>
                  <a:prstClr val="black"/>
                </a:solidFill>
                <a:latin typeface="Calibri Light"/>
              </a:rPr>
              <a:t>289 486,30 (использовали экономию после торгов).</a:t>
            </a:r>
          </a:p>
          <a:p>
            <a:endParaRPr lang="ru-RU" dirty="0">
              <a:solidFill>
                <a:prstClr val="black"/>
              </a:solidFill>
              <a:latin typeface="Calibri Light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Calibri Light"/>
              </a:rPr>
              <a:t>Сроки выполнения работ по контрактам с 01.04.2021-31.08.2021 год.</a:t>
            </a:r>
          </a:p>
        </p:txBody>
      </p:sp>
    </p:spTree>
    <p:extLst>
      <p:ext uri="{BB962C8B-B14F-4D97-AF65-F5344CB8AC3E}">
        <p14:creationId xmlns:p14="http://schemas.microsoft.com/office/powerpoint/2010/main" val="270922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9" y="174804"/>
            <a:ext cx="2387598" cy="10134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1419039"/>
            <a:ext cx="808793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Calibri Light"/>
              </a:rPr>
              <a:t>Цель проекта: </a:t>
            </a:r>
          </a:p>
          <a:p>
            <a:r>
              <a:rPr lang="ru-RU" dirty="0" smtClean="0">
                <a:solidFill>
                  <a:prstClr val="black"/>
                </a:solidFill>
                <a:latin typeface="Calibri Light"/>
              </a:rPr>
              <a:t>Идея целевого направления сквера принадлежит бывшим участникам боевых действий, ныне живущих в г.Покров. Она направлена на сохранение памяти о своих товарищах погибших в разное время и в разных точках земного шара.</a:t>
            </a:r>
          </a:p>
          <a:p>
            <a:endParaRPr lang="ru-RU" sz="2400" b="1" dirty="0">
              <a:solidFill>
                <a:prstClr val="black"/>
              </a:solidFill>
              <a:latin typeface="Calibri Light"/>
            </a:endParaRPr>
          </a:p>
          <a:p>
            <a:r>
              <a:rPr lang="ru-RU" sz="2400" b="1" dirty="0" smtClean="0">
                <a:solidFill>
                  <a:prstClr val="black"/>
                </a:solidFill>
                <a:latin typeface="Calibri Light"/>
              </a:rPr>
              <a:t>Функционально-планировочное решение:</a:t>
            </a:r>
          </a:p>
          <a:p>
            <a:r>
              <a:rPr lang="ru-RU" dirty="0" smtClean="0">
                <a:solidFill>
                  <a:prstClr val="black"/>
                </a:solidFill>
                <a:latin typeface="Calibri Light"/>
              </a:rPr>
              <a:t>Сквер представляет собой площадку 50х30 метров разбитую дорожками из тротуарной плитки по бетонному основанию.</a:t>
            </a:r>
          </a:p>
          <a:p>
            <a:r>
              <a:rPr lang="ru-RU" dirty="0" smtClean="0">
                <a:solidFill>
                  <a:prstClr val="black"/>
                </a:solidFill>
                <a:latin typeface="Calibri Light"/>
              </a:rPr>
              <a:t>Центральным акцентом сквера служит шестигранная площадка из тротуарной плитки, на площадке установлен бронетранспортер на постаменте и памятная стела с именами погибших в боевых действиях бойцов.</a:t>
            </a:r>
          </a:p>
          <a:p>
            <a:r>
              <a:rPr lang="ru-RU" dirty="0" smtClean="0">
                <a:solidFill>
                  <a:prstClr val="black"/>
                </a:solidFill>
                <a:latin typeface="Calibri Light"/>
              </a:rPr>
              <a:t>Сквер огражден небольшим забором на бетонном основании. Вход в сквер с двух сторон (со стороны улицы Ленина и со стороны рыночной площади). Забор решен в виде имитации древней стены-крепости, с двумя арочными входами. Это декоративное решение напоминает посетителям о местах связанных со странами и территориями, где в основном проходили службу наши ребята.</a:t>
            </a:r>
          </a:p>
          <a:p>
            <a:endParaRPr lang="ru-RU" sz="2400" b="1" dirty="0">
              <a:solidFill>
                <a:prstClr val="black"/>
              </a:solidFill>
              <a:latin typeface="Calibri Light"/>
            </a:endParaRPr>
          </a:p>
          <a:p>
            <a:endParaRPr lang="ru-RU" sz="2400" b="1" dirty="0">
              <a:solidFill>
                <a:prstClr val="black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928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/>
          <a:srcRect l="10741" t="12223" r="8139" b="24449"/>
          <a:stretch/>
        </p:blipFill>
        <p:spPr bwMode="auto">
          <a:xfrm>
            <a:off x="755575" y="1340768"/>
            <a:ext cx="7656769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 descr="ар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115" y="1257657"/>
            <a:ext cx="1152128" cy="88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Сквер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18886" r="15932" b="8948"/>
          <a:stretch>
            <a:fillRect/>
          </a:stretch>
        </p:blipFill>
        <p:spPr bwMode="auto">
          <a:xfrm>
            <a:off x="5724128" y="5278852"/>
            <a:ext cx="2225766" cy="116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bt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r="12389" b="3442"/>
          <a:stretch>
            <a:fillRect/>
          </a:stretch>
        </p:blipFill>
        <p:spPr bwMode="auto">
          <a:xfrm>
            <a:off x="5796136" y="1257657"/>
            <a:ext cx="1717730" cy="117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4503599646066896_508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57284"/>
            <a:ext cx="1728192" cy="120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ар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19" y="5312399"/>
            <a:ext cx="1152128" cy="88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ИВА БЕЛАЯ ПЛАКУЧА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358" y="2581917"/>
            <a:ext cx="719007" cy="95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188640"/>
            <a:ext cx="56781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 smtClean="0">
                <a:latin typeface="Calibri"/>
              </a:rPr>
              <a:t>Общий вид сквера с элементами</a:t>
            </a:r>
            <a:endParaRPr lang="ru-RU" sz="2000" b="1" i="1" dirty="0">
              <a:latin typeface="Calibri"/>
            </a:endParaRPr>
          </a:p>
        </p:txBody>
      </p:sp>
      <p:pic>
        <p:nvPicPr>
          <p:cNvPr id="10" name="Рисунок 9" descr="Туя самарагд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04409"/>
            <a:ext cx="1008112" cy="892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005" y="157210"/>
            <a:ext cx="2386791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1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5" y="157210"/>
            <a:ext cx="2386791" cy="1012024"/>
          </a:xfrm>
          <a:prstGeom prst="rect">
            <a:avLst/>
          </a:prstGeom>
        </p:spPr>
      </p:pic>
      <p:sp>
        <p:nvSpPr>
          <p:cNvPr id="3" name="AutoShape 4" descr="https://e.mail.ru/api/v1/messages/attaches/view?id=7qzGrkgo6yMCfPp6TCzbPo1M:C2FJYPCq3Fv&amp;type=cloud_stock&amp;x-email=knol-j%40mail.ru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" name="Picture 2" descr="btr"/>
          <p:cNvPicPr>
            <a:picLocks noChangeAspect="1" noChangeArrowheads="1"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r="12389" b="3442"/>
          <a:stretch>
            <a:fillRect/>
          </a:stretch>
        </p:blipFill>
        <p:spPr bwMode="auto">
          <a:xfrm>
            <a:off x="222666" y="1412776"/>
            <a:ext cx="410893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45091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БТР на постаменте</a:t>
            </a:r>
          </a:p>
        </p:txBody>
      </p:sp>
      <p:pic>
        <p:nvPicPr>
          <p:cNvPr id="2050" name="Picture 2" descr="4503599646066896_508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01" y="3356992"/>
            <a:ext cx="4200839" cy="315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60032" y="1487978"/>
            <a:ext cx="3528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Памятная стела с именами погибших в боевых действиях (образец), стела еще  разрабатывается воинами интернационалистами и будет установлена на средства спонсоров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7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9482" y="846698"/>
            <a:ext cx="5986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Calibri Light"/>
              </a:rPr>
              <a:t> </a:t>
            </a:r>
            <a:endParaRPr lang="ru-RU" sz="2400" dirty="0">
              <a:solidFill>
                <a:prstClr val="black"/>
              </a:solidFill>
              <a:latin typeface="Calibri Light"/>
            </a:endParaRPr>
          </a:p>
        </p:txBody>
      </p:sp>
      <p:pic>
        <p:nvPicPr>
          <p:cNvPr id="6" name="Объект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9" y="174804"/>
            <a:ext cx="2387598" cy="10134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0800000" flipV="1">
            <a:off x="395536" y="5140744"/>
            <a:ext cx="3312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Вход в сквер (арка)</a:t>
            </a:r>
          </a:p>
          <a:p>
            <a:pPr lvl="0"/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279065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Times New Roman" pitchFamily="18" charset="0"/>
              </a:rPr>
              <a:t>Декоративный забор (примерное решение)</a:t>
            </a:r>
            <a:endParaRPr lang="ru-RU" b="1" dirty="0">
              <a:cs typeface="Times New Roman" pitchFamily="18" charset="0"/>
            </a:endParaRPr>
          </a:p>
        </p:txBody>
      </p:sp>
      <p:pic>
        <p:nvPicPr>
          <p:cNvPr id="3074" name="Picture 2" descr="ар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7" y="1315670"/>
            <a:ext cx="4175401" cy="333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Сквер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18886" r="15932" b="8948"/>
          <a:stretch>
            <a:fillRect/>
          </a:stretch>
        </p:blipFill>
        <p:spPr bwMode="auto">
          <a:xfrm>
            <a:off x="4453115" y="3436987"/>
            <a:ext cx="4051895" cy="301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79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9" y="174804"/>
            <a:ext cx="2387598" cy="10134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04048" y="1308363"/>
            <a:ext cx="33440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cs typeface="Times New Roman" pitchFamily="18" charset="0"/>
            </a:endParaRPr>
          </a:p>
          <a:p>
            <a:endParaRPr lang="ru-RU" sz="1600" b="1" dirty="0">
              <a:cs typeface="Times New Roman" pitchFamily="18" charset="0"/>
            </a:endParaRPr>
          </a:p>
          <a:p>
            <a:endParaRPr lang="ru-RU" sz="1600" b="1" dirty="0" smtClean="0">
              <a:cs typeface="Times New Roman" pitchFamily="18" charset="0"/>
            </a:endParaRPr>
          </a:p>
          <a:p>
            <a:r>
              <a:rPr lang="ru-RU" sz="1600" dirty="0" smtClean="0">
                <a:cs typeface="Times New Roman" pitchFamily="18" charset="0"/>
              </a:rPr>
              <a:t>Информационные щиты</a:t>
            </a:r>
          </a:p>
          <a:p>
            <a:endParaRPr lang="ru-RU" sz="1600" b="1" dirty="0" smtClean="0">
              <a:cs typeface="Times New Roman" pitchFamily="18" charset="0"/>
            </a:endParaRPr>
          </a:p>
          <a:p>
            <a:endParaRPr lang="ru-RU" sz="2800" b="1" dirty="0">
              <a:cs typeface="Times New Roman" pitchFamily="18" charset="0"/>
            </a:endParaRPr>
          </a:p>
        </p:txBody>
      </p:sp>
      <p:pic>
        <p:nvPicPr>
          <p:cNvPr id="4098" name="Picture 2" descr="Звезда-вечный-огон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81" y="1520339"/>
            <a:ext cx="3414415" cy="241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stend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3" t="34138" r="46249" b="36095"/>
          <a:stretch>
            <a:fillRect/>
          </a:stretch>
        </p:blipFill>
        <p:spPr bwMode="auto">
          <a:xfrm>
            <a:off x="4499992" y="2924944"/>
            <a:ext cx="38481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7043" y="4509120"/>
            <a:ext cx="3156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Звезда с подводом </a:t>
            </a:r>
            <a:r>
              <a:rPr lang="ru-RU" sz="1600" dirty="0" smtClean="0"/>
              <a:t>локального газопровода </a:t>
            </a:r>
            <a:r>
              <a:rPr lang="ru-RU" sz="1600" dirty="0"/>
              <a:t>для </a:t>
            </a:r>
            <a:r>
              <a:rPr lang="ru-RU" sz="1600" dirty="0" smtClean="0"/>
              <a:t>зажигания </a:t>
            </a:r>
            <a:r>
              <a:rPr lang="ru-RU" sz="1600" dirty="0"/>
              <a:t>огня в дни проведения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100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898</TotalTime>
  <Words>676</Words>
  <Application>Microsoft Office PowerPoint</Application>
  <PresentationFormat>Экран (4:3)</PresentationFormat>
  <Paragraphs>105</Paragraphs>
  <Slides>15</Slides>
  <Notes>15</Notes>
  <HiddenSlides>0</HiddenSlides>
  <MMClips>1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Базовая</vt:lpstr>
      <vt:lpstr>1_Тема Office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Презентация PowerPoint</vt:lpstr>
      <vt:lpstr>«Формирование комфортной городской среды»</vt:lpstr>
      <vt:lpstr>Финансирование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YULIA</dc:creator>
  <cp:lastModifiedBy>YULIA</cp:lastModifiedBy>
  <cp:revision>85</cp:revision>
  <dcterms:created xsi:type="dcterms:W3CDTF">2019-09-13T12:24:27Z</dcterms:created>
  <dcterms:modified xsi:type="dcterms:W3CDTF">2021-03-02T14:02:03Z</dcterms:modified>
</cp:coreProperties>
</file>